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rgbClr val="4B3CA6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4B3CA6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4B3CA6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5083" y="201756"/>
            <a:ext cx="6651171" cy="57669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0689" y="6668396"/>
            <a:ext cx="6483348" cy="48483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85540" y="6638925"/>
            <a:ext cx="1092200" cy="441261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200025"/>
            <a:ext cx="10676890" cy="7362821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2599436" y="5290807"/>
            <a:ext cx="5493385" cy="1323975"/>
          </a:xfrm>
          <a:custGeom>
            <a:avLst/>
            <a:gdLst/>
            <a:ahLst/>
            <a:cxnLst/>
            <a:rect l="l" t="t" r="r" b="b"/>
            <a:pathLst>
              <a:path w="5493385" h="1323975">
                <a:moveTo>
                  <a:pt x="5493385" y="0"/>
                </a:moveTo>
                <a:lnTo>
                  <a:pt x="0" y="0"/>
                </a:lnTo>
                <a:lnTo>
                  <a:pt x="0" y="1323975"/>
                </a:lnTo>
                <a:lnTo>
                  <a:pt x="5493385" y="1323975"/>
                </a:lnTo>
                <a:lnTo>
                  <a:pt x="54933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rgbClr val="4B3CA6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5083" y="201756"/>
            <a:ext cx="6651171" cy="57669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0689" y="6668396"/>
            <a:ext cx="6483348" cy="48483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85540" y="6638925"/>
            <a:ext cx="1092200" cy="44126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82240" y="5318505"/>
            <a:ext cx="5335269" cy="632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rgbClr val="4B3CA6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slide" Target="slide7.xml"/><Relationship Id="rId4" Type="http://schemas.openxmlformats.org/officeDocument/2006/relationships/slide" Target="slide9.xml"/><Relationship Id="rId5" Type="http://schemas.openxmlformats.org/officeDocument/2006/relationships/slide" Target="slide3.xml"/><Relationship Id="rId6" Type="http://schemas.openxmlformats.org/officeDocument/2006/relationships/slide" Target="slide6.xml"/><Relationship Id="rId7" Type="http://schemas.openxmlformats.org/officeDocument/2006/relationships/slide" Target="slide11.xml"/><Relationship Id="rId8" Type="http://schemas.openxmlformats.org/officeDocument/2006/relationships/slide" Target="slide1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deporte.gob.ec/" TargetMode="Externa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0"/>
              </a:spcBef>
            </a:pPr>
            <a:r>
              <a:rPr dirty="0"/>
              <a:t>OFICINA</a:t>
            </a:r>
            <a:r>
              <a:rPr dirty="0" spc="180"/>
              <a:t> </a:t>
            </a:r>
            <a:r>
              <a:rPr dirty="0"/>
              <a:t>TÉCNICA</a:t>
            </a:r>
            <a:r>
              <a:rPr dirty="0" spc="35"/>
              <a:t> </a:t>
            </a:r>
            <a:r>
              <a:rPr dirty="0"/>
              <a:t>ZONA</a:t>
            </a:r>
            <a:r>
              <a:rPr dirty="0" spc="30"/>
              <a:t> </a:t>
            </a:r>
            <a:r>
              <a:rPr dirty="0" spc="-50"/>
              <a:t>2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57195" y="890905"/>
            <a:ext cx="5398770" cy="294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3602" y="1045781"/>
            <a:ext cx="7543800" cy="5848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Calibri"/>
                <a:cs typeface="Calibri"/>
              </a:rPr>
              <a:t>La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Oficina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Técnica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Zona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2,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través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de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Unidad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Desarrollo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la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Actividad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Física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llevó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cabo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los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siguientes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servicios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atenciones: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5"/>
              </a:spcBef>
            </a:pPr>
            <a:endParaRPr sz="1100">
              <a:latin typeface="Calibri"/>
              <a:cs typeface="Calibri"/>
            </a:endParaRPr>
          </a:p>
          <a:p>
            <a:pPr marL="2261870">
              <a:lnSpc>
                <a:spcPct val="100000"/>
              </a:lnSpc>
            </a:pPr>
            <a:r>
              <a:rPr dirty="0" sz="950" spc="-10" b="1">
                <a:latin typeface="Calibri"/>
                <a:cs typeface="Calibri"/>
              </a:rPr>
              <a:t>Tabla</a:t>
            </a:r>
            <a:r>
              <a:rPr dirty="0" sz="950" spc="14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No.</a:t>
            </a:r>
            <a:r>
              <a:rPr dirty="0" sz="950" spc="6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1</a:t>
            </a:r>
            <a:r>
              <a:rPr dirty="0" sz="950" spc="5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–</a:t>
            </a:r>
            <a:r>
              <a:rPr dirty="0" sz="950" spc="-2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OTRAS</a:t>
            </a:r>
            <a:r>
              <a:rPr dirty="0" sz="950" spc="8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ATENCIONES</a:t>
            </a:r>
            <a:r>
              <a:rPr dirty="0" sz="950" spc="24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UNIDAD</a:t>
            </a:r>
            <a:r>
              <a:rPr dirty="0" sz="950" spc="8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DE</a:t>
            </a:r>
            <a:r>
              <a:rPr dirty="0" sz="950" spc="7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DESARROLLO</a:t>
            </a:r>
            <a:r>
              <a:rPr dirty="0" sz="950" spc="114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DE</a:t>
            </a:r>
            <a:r>
              <a:rPr dirty="0" sz="950" spc="7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LA</a:t>
            </a:r>
            <a:r>
              <a:rPr dirty="0" sz="950" spc="3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ACTIVIDAD</a:t>
            </a:r>
            <a:r>
              <a:rPr dirty="0" sz="950" spc="155" b="1">
                <a:latin typeface="Calibri"/>
                <a:cs typeface="Calibri"/>
              </a:rPr>
              <a:t> </a:t>
            </a:r>
            <a:r>
              <a:rPr dirty="0" sz="950" spc="-10" b="1">
                <a:latin typeface="Calibri"/>
                <a:cs typeface="Calibri"/>
              </a:rPr>
              <a:t>FÍSICA</a:t>
            </a:r>
            <a:endParaRPr sz="95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86777" y="1640458"/>
          <a:ext cx="6035040" cy="363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2130"/>
                <a:gridCol w="1983105"/>
                <a:gridCol w="2164080"/>
              </a:tblGrid>
              <a:tr h="200025"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LOGROS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23406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31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METAS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234060"/>
                    </a:solidFill>
                  </a:tcPr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RESULTADOS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234060"/>
                    </a:solidFill>
                  </a:tcPr>
                </a:tc>
              </a:tr>
              <a:tr h="1544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0955">
                        <a:lnSpc>
                          <a:spcPct val="1000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ELABORACIÓN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47320" marR="127635">
                        <a:lnSpc>
                          <a:spcPts val="1350"/>
                        </a:lnSpc>
                        <a:spcBef>
                          <a:spcPts val="5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INFORMES</a:t>
                      </a:r>
                      <a:r>
                        <a:rPr dirty="0" sz="1100" spc="-1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VIABILIDAD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TÉCNICA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09220" marR="83820">
                        <a:lnSpc>
                          <a:spcPts val="1350"/>
                        </a:lnSpc>
                        <a:spcBef>
                          <a:spcPts val="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PLANIFICACIÓN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OPERATIVA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ANUAL</a:t>
                      </a:r>
                      <a:r>
                        <a:rPr dirty="0" sz="11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(POA)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366395" marR="350520">
                        <a:lnSpc>
                          <a:spcPts val="1350"/>
                        </a:lnSpc>
                        <a:spcBef>
                          <a:spcPts val="5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ORGANIZACIONES DEPORTIVAS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4765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Revisar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Planificación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357505" marR="324485">
                        <a:lnSpc>
                          <a:spcPct val="102299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Operativa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Anual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actividades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y/o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tareas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80645" marR="48895">
                        <a:lnSpc>
                          <a:spcPct val="10240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vinculadas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fomento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deportivo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28</a:t>
                      </a:r>
                      <a:r>
                        <a:rPr dirty="0" sz="11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organizaciones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deportivas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cumplimiento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lo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Acuerdos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lineamientos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establecidos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Ministerio</a:t>
                      </a:r>
                      <a:r>
                        <a:rPr dirty="0" sz="1100" spc="5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Deporte.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356870" marR="315595" indent="-9525">
                        <a:lnSpc>
                          <a:spcPct val="10520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28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informes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viabilidad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técnica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Planificación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Operativa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Anual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(POA)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65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organizaciones</a:t>
                      </a:r>
                      <a:r>
                        <a:rPr dirty="0" sz="1100" spc="4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deportivas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29335">
                <a:tc>
                  <a:txBody>
                    <a:bodyPr/>
                    <a:lstStyle/>
                    <a:p>
                      <a:pPr algn="ctr" marL="20955">
                        <a:lnSpc>
                          <a:spcPts val="1235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ELABORACIÓN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90170" marR="63500" indent="-10795">
                        <a:lnSpc>
                          <a:spcPct val="1024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INFORMES</a:t>
                      </a:r>
                      <a:r>
                        <a:rPr dirty="0" sz="1100" spc="-1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TÉCNICOS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CONSTITUCIÓN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REFORMA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CLUBES</a:t>
                      </a:r>
                      <a:r>
                        <a:rPr dirty="0" sz="1100" spc="-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DEPORTIVOS ESPECIALIZADOS FORMATIVOS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 marR="68580" indent="323850">
                        <a:lnSpc>
                          <a:spcPct val="102400"/>
                        </a:lnSpc>
                        <a:spcBef>
                          <a:spcPts val="555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Revisar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verificar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cumplimiento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lo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establecido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233045" marR="210820">
                        <a:lnSpc>
                          <a:spcPct val="102299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Art.5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Acuerdo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Ministerial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0389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83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Organizaciones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Deportivas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04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 marR="93980" indent="219075">
                        <a:lnSpc>
                          <a:spcPct val="102499"/>
                        </a:lnSpc>
                        <a:spcBef>
                          <a:spcPts val="123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72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informes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Técnicos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Constitución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Reforma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Clubes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57555" marR="313055" indent="-410209">
                        <a:lnSpc>
                          <a:spcPts val="1350"/>
                        </a:lnSpc>
                        <a:spcBef>
                          <a:spcPts val="5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Deportivos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Especializados Formativos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62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7885">
                <a:tc>
                  <a:txBody>
                    <a:bodyPr/>
                    <a:lstStyle/>
                    <a:p>
                      <a:pPr algn="ctr" marL="90170" marR="71120">
                        <a:lnSpc>
                          <a:spcPct val="102400"/>
                        </a:lnSpc>
                        <a:spcBef>
                          <a:spcPts val="125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ELABORACIÓN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INFORME 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MODIFICACIÓN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POA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2022</a:t>
                      </a:r>
                      <a:r>
                        <a:rPr dirty="0" sz="110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ORGANISMOS DEPORTIVOS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0645" marR="53975" indent="3810">
                        <a:lnSpc>
                          <a:spcPct val="100499"/>
                        </a:lnSpc>
                        <a:spcBef>
                          <a:spcPts val="6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Revisar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1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cumplimiento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lineamientos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establecidos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Ministerio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Deporte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14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organismos</a:t>
                      </a:r>
                      <a:r>
                        <a:rPr dirty="0" sz="11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deportivos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5895" marR="163195" indent="3810">
                        <a:lnSpc>
                          <a:spcPct val="100499"/>
                        </a:lnSpc>
                        <a:spcBef>
                          <a:spcPts val="655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informes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técnicos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modificación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Planificación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Operativa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Anual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Organismos Deportivos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31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505200" y="6167120"/>
            <a:ext cx="3678554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spc="20" b="1">
                <a:latin typeface="Calibri"/>
                <a:cs typeface="Calibri"/>
              </a:rPr>
              <a:t>Fuente</a:t>
            </a:r>
            <a:r>
              <a:rPr dirty="0" sz="950" spc="40" b="1">
                <a:latin typeface="Calibri"/>
                <a:cs typeface="Calibri"/>
              </a:rPr>
              <a:t> </a:t>
            </a:r>
            <a:r>
              <a:rPr dirty="0" sz="950" spc="20" b="1">
                <a:latin typeface="Calibri"/>
                <a:cs typeface="Calibri"/>
              </a:rPr>
              <a:t>y</a:t>
            </a:r>
            <a:r>
              <a:rPr dirty="0" sz="950" b="1">
                <a:latin typeface="Calibri"/>
                <a:cs typeface="Calibri"/>
              </a:rPr>
              <a:t> </a:t>
            </a:r>
            <a:r>
              <a:rPr dirty="0" sz="950" spc="10" b="1">
                <a:latin typeface="Calibri"/>
                <a:cs typeface="Calibri"/>
              </a:rPr>
              <a:t>elaboración:</a:t>
            </a:r>
            <a:r>
              <a:rPr dirty="0" sz="950" spc="210" b="1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Ministerio</a:t>
            </a:r>
            <a:r>
              <a:rPr dirty="0" sz="950" spc="-60">
                <a:latin typeface="Calibri"/>
                <a:cs typeface="Calibri"/>
              </a:rPr>
              <a:t> </a:t>
            </a:r>
            <a:r>
              <a:rPr dirty="0" sz="950" spc="10">
                <a:latin typeface="Calibri"/>
                <a:cs typeface="Calibri"/>
              </a:rPr>
              <a:t>del </a:t>
            </a:r>
            <a:r>
              <a:rPr dirty="0" sz="950" spc="20">
                <a:latin typeface="Calibri"/>
                <a:cs typeface="Calibri"/>
              </a:rPr>
              <a:t>Deporte</a:t>
            </a:r>
            <a:r>
              <a:rPr dirty="0" sz="950" spc="75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/</a:t>
            </a:r>
            <a:r>
              <a:rPr dirty="0" sz="950" spc="10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Oficina</a:t>
            </a:r>
            <a:r>
              <a:rPr dirty="0" sz="950" spc="-10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Técnica</a:t>
            </a:r>
            <a:r>
              <a:rPr dirty="0" sz="950" spc="10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Zona</a:t>
            </a:r>
            <a:r>
              <a:rPr dirty="0" sz="950" spc="-5">
                <a:latin typeface="Calibri"/>
                <a:cs typeface="Calibri"/>
              </a:rPr>
              <a:t> </a:t>
            </a:r>
            <a:r>
              <a:rPr dirty="0" sz="950" spc="-25">
                <a:latin typeface="Calibri"/>
                <a:cs typeface="Calibri"/>
              </a:rPr>
              <a:t>2.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3602" y="1055306"/>
            <a:ext cx="8930640" cy="166623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69900" algn="l"/>
              </a:tabLst>
            </a:pPr>
            <a:r>
              <a:rPr dirty="0" sz="1400" spc="-25" b="1">
                <a:solidFill>
                  <a:srgbClr val="001F5F"/>
                </a:solidFill>
                <a:latin typeface="Tahoma"/>
                <a:cs typeface="Tahoma"/>
              </a:rPr>
              <a:t>3.2</a:t>
            </a:r>
            <a:r>
              <a:rPr dirty="0" sz="1400" b="1">
                <a:solidFill>
                  <a:srgbClr val="001F5F"/>
                </a:solidFill>
                <a:latin typeface="Tahoma"/>
                <a:cs typeface="Tahoma"/>
              </a:rPr>
              <a:t>	</a:t>
            </a:r>
            <a:r>
              <a:rPr dirty="0" sz="1400" spc="-80" b="1">
                <a:solidFill>
                  <a:srgbClr val="1F3863"/>
                </a:solidFill>
                <a:latin typeface="Tahoma"/>
                <a:cs typeface="Tahoma"/>
              </a:rPr>
              <a:t>OBJETIVO</a:t>
            </a:r>
            <a:r>
              <a:rPr dirty="0" sz="1400" spc="-85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-100" b="1">
                <a:solidFill>
                  <a:srgbClr val="1F3863"/>
                </a:solidFill>
                <a:latin typeface="Tahoma"/>
                <a:cs typeface="Tahoma"/>
              </a:rPr>
              <a:t>7:</a:t>
            </a:r>
            <a:r>
              <a:rPr dirty="0" sz="1400" spc="-15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-30">
                <a:solidFill>
                  <a:srgbClr val="1F3863"/>
                </a:solidFill>
                <a:latin typeface="Verdana"/>
                <a:cs typeface="Verdana"/>
              </a:rPr>
              <a:t>Fortalecer</a:t>
            </a:r>
            <a:r>
              <a:rPr dirty="0" sz="1400" spc="-6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80">
                <a:solidFill>
                  <a:srgbClr val="1F3863"/>
                </a:solidFill>
                <a:latin typeface="Verdana"/>
                <a:cs typeface="Verdana"/>
              </a:rPr>
              <a:t>las</a:t>
            </a:r>
            <a:r>
              <a:rPr dirty="0" sz="1400" spc="-4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65">
                <a:solidFill>
                  <a:srgbClr val="1F3863"/>
                </a:solidFill>
                <a:latin typeface="Verdana"/>
                <a:cs typeface="Verdana"/>
              </a:rPr>
              <a:t>capacidades</a:t>
            </a:r>
            <a:r>
              <a:rPr dirty="0" sz="1400" spc="-12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10">
                <a:solidFill>
                  <a:srgbClr val="1F3863"/>
                </a:solidFill>
                <a:latin typeface="Verdana"/>
                <a:cs typeface="Verdana"/>
              </a:rPr>
              <a:t>institucionales.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975"/>
              </a:spcBef>
            </a:pPr>
            <a:endParaRPr sz="1400">
              <a:latin typeface="Verdana"/>
              <a:cs typeface="Verdana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b="1">
                <a:latin typeface="Calibri"/>
                <a:cs typeface="Calibri"/>
              </a:rPr>
              <a:t>ATENCIÓN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REQUIRIMIENTOS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7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ORGANIZACIONES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DEPORTIVAS</a:t>
            </a:r>
            <a:endParaRPr sz="1400">
              <a:latin typeface="Calibri"/>
              <a:cs typeface="Calibri"/>
            </a:endParaRPr>
          </a:p>
          <a:p>
            <a:pPr algn="just" marL="12700" marR="5080">
              <a:lnSpc>
                <a:spcPct val="117600"/>
              </a:lnSpc>
              <a:spcBef>
                <a:spcPts val="640"/>
              </a:spcBef>
            </a:pP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Oficina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Técnica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Zona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2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del</a:t>
            </a:r>
            <a:r>
              <a:rPr dirty="0" sz="1100" spc="15">
                <a:latin typeface="Calibri"/>
                <a:cs typeface="Calibri"/>
              </a:rPr>
              <a:t> Ministerio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del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Deporte,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otorgó,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ratificó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convalidó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personería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jurídica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ciento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treinta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ocho</a:t>
            </a:r>
            <a:r>
              <a:rPr dirty="0" sz="1100" spc="-20">
                <a:latin typeface="Calibri"/>
                <a:cs typeface="Calibri"/>
              </a:rPr>
              <a:t> (209)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organizaciones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deportivas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sujetos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Ley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del</a:t>
            </a:r>
            <a:r>
              <a:rPr dirty="0" sz="1100" spc="15">
                <a:latin typeface="Calibri"/>
                <a:cs typeface="Calibri"/>
              </a:rPr>
              <a:t> Deporte,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Educación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Física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Recreación.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Además,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30">
                <a:latin typeface="Calibri"/>
                <a:cs typeface="Calibri"/>
              </a:rPr>
              <a:t>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ejercicio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competencia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exclusiva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que,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Ley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del</a:t>
            </a:r>
            <a:r>
              <a:rPr dirty="0" sz="1100" spc="15">
                <a:latin typeface="Calibri"/>
                <a:cs typeface="Calibri"/>
              </a:rPr>
              <a:t> Deporte,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Educación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Física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Recreación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ha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conferido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Ministerio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del</a:t>
            </a:r>
            <a:r>
              <a:rPr dirty="0" sz="1100" spc="-13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Deporte,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han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gestionado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un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número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total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trecientos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trece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(313)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registros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Directorio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correspondientes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Organizaciones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Deportivas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Sociales.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83602" y="3220402"/>
            <a:ext cx="8924925" cy="13036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latin typeface="Calibri"/>
                <a:cs typeface="Calibri"/>
              </a:rPr>
              <a:t>ATENCIÓN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OTROS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REQUIRIMIENTOS</a:t>
            </a:r>
            <a:endParaRPr sz="1400">
              <a:latin typeface="Calibri"/>
              <a:cs typeface="Calibri"/>
            </a:endParaRPr>
          </a:p>
          <a:p>
            <a:pPr marL="12700" marR="10160">
              <a:lnSpc>
                <a:spcPct val="119500"/>
              </a:lnSpc>
              <a:spcBef>
                <a:spcPts val="615"/>
              </a:spcBef>
            </a:pPr>
            <a:r>
              <a:rPr dirty="0" sz="1100" spc="10">
                <a:latin typeface="Calibri"/>
                <a:cs typeface="Calibri"/>
              </a:rPr>
              <a:t>Además,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brinda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atención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los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usuarios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que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acuden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las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instalaciones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de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esta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Cartera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Estado;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así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como,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también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brinda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atención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por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vía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telefónica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-50">
                <a:latin typeface="Calibri"/>
                <a:cs typeface="Calibri"/>
              </a:rPr>
              <a:t>y</a:t>
            </a:r>
            <a:r>
              <a:rPr dirty="0" sz="1100">
                <a:latin typeface="Calibri"/>
                <a:cs typeface="Calibri"/>
              </a:rPr>
              <a:t> correo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electrónico.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9"/>
              </a:spcBef>
            </a:pP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13900"/>
              </a:lnSpc>
            </a:pPr>
            <a:r>
              <a:rPr dirty="0" sz="1100">
                <a:latin typeface="Calibri"/>
                <a:cs typeface="Calibri"/>
              </a:rPr>
              <a:t>Conforme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expuesto,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entre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atenciónde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requerimientos</a:t>
            </a:r>
            <a:r>
              <a:rPr dirty="0" sz="1100" spc="-1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organizaciones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deportivas,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otras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temáticas,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han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atendidoun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total</a:t>
            </a:r>
            <a:r>
              <a:rPr dirty="0" sz="1100" spc="1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35">
                <a:latin typeface="Calibri"/>
                <a:cs typeface="Calibri"/>
              </a:rPr>
              <a:t>849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trámites,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conforme </a:t>
            </a:r>
            <a:r>
              <a:rPr dirty="0" sz="1100" spc="10">
                <a:latin typeface="Calibri"/>
                <a:cs typeface="Calibri"/>
              </a:rPr>
              <a:t>el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siguiente</a:t>
            </a:r>
            <a:r>
              <a:rPr dirty="0" sz="1100">
                <a:latin typeface="Calibri"/>
                <a:cs typeface="Calibri"/>
              </a:rPr>
              <a:t> detalle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consolidado: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981830" y="1022921"/>
            <a:ext cx="2727325" cy="38862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380"/>
              </a:spcBef>
            </a:pPr>
            <a:r>
              <a:rPr dirty="0" sz="950" spc="-10" b="1">
                <a:latin typeface="Calibri"/>
                <a:cs typeface="Calibri"/>
              </a:rPr>
              <a:t>Tabla</a:t>
            </a:r>
            <a:r>
              <a:rPr dirty="0" sz="950" spc="25" b="1">
                <a:latin typeface="Calibri"/>
                <a:cs typeface="Calibri"/>
              </a:rPr>
              <a:t> </a:t>
            </a:r>
            <a:r>
              <a:rPr dirty="0" sz="950" spc="-20" b="1">
                <a:latin typeface="Calibri"/>
                <a:cs typeface="Calibri"/>
              </a:rPr>
              <a:t>No.2</a:t>
            </a:r>
            <a:endParaRPr sz="9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950" b="1">
                <a:latin typeface="Calibri"/>
                <a:cs typeface="Calibri"/>
              </a:rPr>
              <a:t>REGULARIZACION</a:t>
            </a:r>
            <a:r>
              <a:rPr dirty="0" sz="950" spc="30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DE</a:t>
            </a:r>
            <a:r>
              <a:rPr dirty="0" sz="950" spc="8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ORGANIZACIONES</a:t>
            </a:r>
            <a:r>
              <a:rPr dirty="0" sz="950" spc="265" b="1">
                <a:latin typeface="Calibri"/>
                <a:cs typeface="Calibri"/>
              </a:rPr>
              <a:t> </a:t>
            </a:r>
            <a:r>
              <a:rPr dirty="0" sz="950" spc="-10" b="1">
                <a:latin typeface="Calibri"/>
                <a:cs typeface="Calibri"/>
              </a:rPr>
              <a:t>DEPORTIVA</a:t>
            </a:r>
            <a:endParaRPr sz="95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86777" y="1430655"/>
          <a:ext cx="8980805" cy="3105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3585"/>
                <a:gridCol w="5748655"/>
                <a:gridCol w="2402205"/>
              </a:tblGrid>
              <a:tr h="200025">
                <a:tc>
                  <a:txBody>
                    <a:bodyPr/>
                    <a:lstStyle/>
                    <a:p>
                      <a:pPr algn="ctr" marL="8255">
                        <a:lnSpc>
                          <a:spcPts val="1305"/>
                        </a:lnSpc>
                      </a:pP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7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5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Descripción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76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305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Trámites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Atendidos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763"/>
                    </a:solidFill>
                  </a:tcPr>
                </a:tc>
              </a:tr>
              <a:tr h="553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5715">
                        <a:lnSpc>
                          <a:spcPct val="10000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 marR="265430">
                        <a:lnSpc>
                          <a:spcPct val="119500"/>
                        </a:lnSpc>
                        <a:spcBef>
                          <a:spcPts val="33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Aprobación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Estatuto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Otorgamiento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personería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jurídica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Organizaciones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Deportiva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Atención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requerimientos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Organizaciones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Sociales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8415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209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marL="571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131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Registro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Directorio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Organizaciones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Deportivas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123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Legalización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Registro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Administrador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y/o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Administrador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Financiero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Organizaciones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Deportivas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969"/>
                        </a:lnSpc>
                      </a:pPr>
                      <a:r>
                        <a:rPr dirty="0" sz="900" spc="-10" b="1">
                          <a:latin typeface="Cambria"/>
                          <a:cs typeface="Cambria"/>
                        </a:rPr>
                        <a:t>INFORMES JURÍDICOS</a:t>
                      </a:r>
                      <a:r>
                        <a:rPr dirty="0" sz="900" spc="7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 b="1">
                          <a:latin typeface="Cambria"/>
                          <a:cs typeface="Cambria"/>
                        </a:rPr>
                        <a:t>DESFAVORABLES</a:t>
                      </a:r>
                      <a:r>
                        <a:rPr dirty="0" sz="900" spc="-4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PARA</a:t>
                      </a:r>
                      <a:r>
                        <a:rPr dirty="0" sz="900" spc="5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u="sng" sz="9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APROBACIÓN</a:t>
                      </a:r>
                      <a:r>
                        <a:rPr dirty="0" sz="900" spc="1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9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u="sng" sz="9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REFORMA</a:t>
                      </a:r>
                      <a:r>
                        <a:rPr dirty="0" sz="900" spc="-4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9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ESTATUTOS</a:t>
                      </a:r>
                      <a:r>
                        <a:rPr dirty="0" sz="9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900" spc="-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u="sng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REGISTRO</a:t>
                      </a:r>
                      <a:r>
                        <a:rPr dirty="0" u="sng" sz="9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u="sng" sz="900" spc="-25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DE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u="sng" sz="9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DIRECTORIO.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969"/>
                        </a:lnSpc>
                      </a:pPr>
                      <a:r>
                        <a:rPr dirty="0" sz="900" spc="-10" b="1">
                          <a:latin typeface="Cambria"/>
                          <a:cs typeface="Cambria"/>
                        </a:rPr>
                        <a:t>OFICIOS</a:t>
                      </a:r>
                      <a:r>
                        <a:rPr dirty="0" sz="9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REASIGNADOS</a:t>
                      </a:r>
                      <a:r>
                        <a:rPr dirty="0" sz="900" spc="8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9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u="sng" sz="9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NOTIFICACIÓN</a:t>
                      </a:r>
                      <a:r>
                        <a:rPr dirty="0" sz="900" spc="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9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LAS</a:t>
                      </a:r>
                      <a:r>
                        <a:rPr dirty="0" sz="900" spc="7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ORGANIZACIONES</a:t>
                      </a:r>
                      <a:r>
                        <a:rPr dirty="0" sz="900" spc="8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DEPORTIVAS</a:t>
                      </a:r>
                      <a:r>
                        <a:rPr dirty="0" sz="9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PARA</a:t>
                      </a:r>
                      <a:r>
                        <a:rPr dirty="0" sz="900" spc="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QUE</a:t>
                      </a:r>
                      <a:r>
                        <a:rPr dirty="0" sz="900" spc="-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COMPLETEN</a:t>
                      </a:r>
                      <a:r>
                        <a:rPr dirty="0" sz="9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25">
                          <a:latin typeface="Cambria"/>
                          <a:cs typeface="Cambria"/>
                        </a:rPr>
                        <a:t>LA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00" spc="-10">
                          <a:latin typeface="Cambria"/>
                          <a:cs typeface="Cambria"/>
                        </a:rPr>
                        <a:t>DOCUMENTACIÓN</a:t>
                      </a:r>
                      <a:r>
                        <a:rPr dirty="0" sz="900" spc="-6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900" spc="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CONTINUAR</a:t>
                      </a:r>
                      <a:r>
                        <a:rPr dirty="0" sz="9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CON</a:t>
                      </a:r>
                      <a:r>
                        <a:rPr dirty="0" sz="900" spc="-6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EL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TRÁMITE</a:t>
                      </a:r>
                      <a:r>
                        <a:rPr dirty="0" sz="900" spc="1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PARA</a:t>
                      </a:r>
                      <a:r>
                        <a:rPr dirty="0" sz="900" spc="6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EL</a:t>
                      </a:r>
                      <a:r>
                        <a:rPr dirty="0" sz="9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20">
                          <a:latin typeface="Cambria"/>
                          <a:cs typeface="Cambria"/>
                        </a:rPr>
                        <a:t>ACTO</a:t>
                      </a:r>
                      <a:r>
                        <a:rPr dirty="0" sz="900" spc="-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ADMINISTRATIVO</a:t>
                      </a:r>
                      <a:r>
                        <a:rPr dirty="0" sz="900" spc="114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SOLICITADO.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marL="5715">
                        <a:lnSpc>
                          <a:spcPts val="1235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u="sng" sz="9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TRAMITES</a:t>
                      </a:r>
                      <a:r>
                        <a:rPr dirty="0" u="sng" sz="900" spc="-6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u="sng" sz="900" b="1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ARCHIVADOS</a:t>
                      </a:r>
                      <a:r>
                        <a:rPr dirty="0" sz="900" spc="3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CON</a:t>
                      </a:r>
                      <a:r>
                        <a:rPr dirty="0" sz="900" spc="-6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RESOLUCION</a:t>
                      </a:r>
                      <a:r>
                        <a:rPr dirty="0" sz="9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ADMINISTRATIVA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235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marL="5715">
                        <a:lnSpc>
                          <a:spcPts val="123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00">
                          <a:latin typeface="Cambria"/>
                          <a:cs typeface="Cambria"/>
                        </a:rPr>
                        <a:t>INFORME</a:t>
                      </a:r>
                      <a:r>
                        <a:rPr dirty="0" sz="9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JURÍDICO</a:t>
                      </a:r>
                      <a:r>
                        <a:rPr dirty="0" sz="900" spc="-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9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PERTINENCIA</a:t>
                      </a:r>
                      <a:r>
                        <a:rPr dirty="0" sz="900" spc="-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PARA</a:t>
                      </a:r>
                      <a:r>
                        <a:rPr dirty="0" sz="900" spc="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INTERVENCIÓN</a:t>
                      </a:r>
                      <a:r>
                        <a:rPr dirty="0" sz="900" spc="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900" spc="-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ORGANIZACIONES</a:t>
                      </a:r>
                      <a:r>
                        <a:rPr dirty="0" sz="900" spc="1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DEPORTIVAS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1397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ts val="123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marL="571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900" spc="-10">
                          <a:latin typeface="Cambria"/>
                          <a:cs typeface="Cambria"/>
                        </a:rPr>
                        <a:t>COPIAS</a:t>
                      </a:r>
                      <a:r>
                        <a:rPr dirty="0" sz="9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CERTIFICADAS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14604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marL="5715">
                        <a:lnSpc>
                          <a:spcPts val="1310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900" spc="-10">
                          <a:latin typeface="Cambria"/>
                          <a:cs typeface="Cambria"/>
                        </a:rPr>
                        <a:t>RESPUESTAS</a:t>
                      </a:r>
                      <a:r>
                        <a:rPr dirty="0" sz="9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9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TRAMITES</a:t>
                      </a:r>
                      <a:r>
                        <a:rPr dirty="0" sz="9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(INTERNOS)DE</a:t>
                      </a:r>
                      <a:r>
                        <a:rPr dirty="0" sz="900" spc="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20">
                          <a:latin typeface="Cambria"/>
                          <a:cs typeface="Cambria"/>
                        </a:rPr>
                        <a:t>LA</a:t>
                      </a:r>
                      <a:r>
                        <a:rPr dirty="0" sz="9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SECRETARÍA</a:t>
                      </a:r>
                      <a:r>
                        <a:rPr dirty="0" sz="900" spc="5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DEL</a:t>
                      </a:r>
                      <a:r>
                        <a:rPr dirty="0" sz="900" spc="4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DEPORTE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146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310"/>
                        </a:lnSpc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965"/>
                        </a:lnSpc>
                      </a:pPr>
                      <a:r>
                        <a:rPr dirty="0" sz="900">
                          <a:latin typeface="Cambria"/>
                          <a:cs typeface="Cambria"/>
                        </a:rPr>
                        <a:t>RESPUESTAS</a:t>
                      </a:r>
                      <a:r>
                        <a:rPr dirty="0" sz="900" spc="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MEDIANTE</a:t>
                      </a:r>
                      <a:r>
                        <a:rPr dirty="0" sz="900" spc="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QUIPUX</a:t>
                      </a:r>
                      <a:r>
                        <a:rPr dirty="0" sz="9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9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ORGANIZACIONES</a:t>
                      </a:r>
                      <a:r>
                        <a:rPr dirty="0" sz="900" spc="1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DEPORTIVAS,</a:t>
                      </a:r>
                      <a:r>
                        <a:rPr dirty="0" sz="900" spc="6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INSTITUCIONES</a:t>
                      </a:r>
                      <a:r>
                        <a:rPr dirty="0" sz="900" spc="-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PÚBLICAS</a:t>
                      </a:r>
                      <a:r>
                        <a:rPr dirty="0" sz="900" spc="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z="900" spc="-4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CIUDADANOS</a:t>
                      </a:r>
                      <a:endParaRPr sz="900">
                        <a:latin typeface="Cambria"/>
                        <a:cs typeface="Cambria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00" spc="-10">
                          <a:latin typeface="Cambria"/>
                          <a:cs typeface="Cambria"/>
                        </a:rPr>
                        <a:t>(CONSULTAS,</a:t>
                      </a:r>
                      <a:r>
                        <a:rPr dirty="0" sz="9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CRITERIOS</a:t>
                      </a:r>
                      <a:r>
                        <a:rPr dirty="0" sz="9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JURIDICOS,</a:t>
                      </a:r>
                      <a:r>
                        <a:rPr dirty="0" sz="900" spc="-8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SOLICITUDES</a:t>
                      </a:r>
                      <a:r>
                        <a:rPr dirty="0" sz="9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900" spc="-5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INFORMACIÓN,</a:t>
                      </a:r>
                      <a:r>
                        <a:rPr dirty="0" sz="900" spc="5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TRAMITES</a:t>
                      </a:r>
                      <a:r>
                        <a:rPr dirty="0" sz="9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900" spc="-10">
                          <a:latin typeface="Cambria"/>
                          <a:cs typeface="Cambria"/>
                        </a:rPr>
                        <a:t>VARIOS)</a:t>
                      </a:r>
                      <a:endParaRPr sz="9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495675" y="4536503"/>
            <a:ext cx="3705225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00" spc="-10" b="1">
                <a:latin typeface="Calibri"/>
                <a:cs typeface="Calibri"/>
              </a:rPr>
              <a:t>Fuente</a:t>
            </a:r>
            <a:r>
              <a:rPr dirty="0" sz="900" spc="8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y</a:t>
            </a:r>
            <a:r>
              <a:rPr dirty="0" sz="900" spc="120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elaboración:</a:t>
            </a:r>
            <a:r>
              <a:rPr dirty="0" sz="900" spc="270" b="1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Ministerio</a:t>
            </a:r>
            <a:r>
              <a:rPr dirty="0" sz="900" spc="6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del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Deporte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/</a:t>
            </a:r>
            <a:r>
              <a:rPr dirty="0" sz="950" spc="-2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Oficina</a:t>
            </a:r>
            <a:r>
              <a:rPr dirty="0" sz="950" spc="-3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Técnica</a:t>
            </a:r>
            <a:r>
              <a:rPr dirty="0" sz="950" spc="5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</a:t>
            </a:r>
            <a:r>
              <a:rPr dirty="0" sz="950" spc="-7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la</a:t>
            </a:r>
            <a:r>
              <a:rPr dirty="0" sz="950" spc="5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Zona</a:t>
            </a:r>
            <a:r>
              <a:rPr dirty="0" sz="950" spc="60">
                <a:latin typeface="Calibri"/>
                <a:cs typeface="Calibri"/>
              </a:rPr>
              <a:t> </a:t>
            </a:r>
            <a:r>
              <a:rPr dirty="0" sz="950" spc="-25">
                <a:latin typeface="Calibri"/>
                <a:cs typeface="Calibri"/>
              </a:rPr>
              <a:t>2.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83602" y="5270817"/>
            <a:ext cx="8928735" cy="9131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35" b="1">
                <a:solidFill>
                  <a:srgbClr val="4F81BC"/>
                </a:solidFill>
                <a:latin typeface="Tahoma"/>
                <a:cs typeface="Tahoma"/>
              </a:rPr>
              <a:t>4.</a:t>
            </a:r>
            <a:r>
              <a:rPr dirty="0" sz="1550" spc="-80" b="1">
                <a:solidFill>
                  <a:srgbClr val="4F81BC"/>
                </a:solidFill>
                <a:latin typeface="Tahoma"/>
                <a:cs typeface="Tahoma"/>
              </a:rPr>
              <a:t> </a:t>
            </a:r>
            <a:r>
              <a:rPr dirty="0" sz="1550" spc="-10">
                <a:solidFill>
                  <a:srgbClr val="4F81BC"/>
                </a:solidFill>
                <a:latin typeface="Verdana"/>
                <a:cs typeface="Verdana"/>
              </a:rPr>
              <a:t>EJECUCIÓN</a:t>
            </a:r>
            <a:r>
              <a:rPr dirty="0" sz="1550" spc="-25">
                <a:solidFill>
                  <a:srgbClr val="4F81BC"/>
                </a:solidFill>
                <a:latin typeface="Verdana"/>
                <a:cs typeface="Verdana"/>
              </a:rPr>
              <a:t> </a:t>
            </a:r>
            <a:r>
              <a:rPr dirty="0" sz="1550" spc="-60">
                <a:solidFill>
                  <a:srgbClr val="4F81BC"/>
                </a:solidFill>
                <a:latin typeface="Verdana"/>
                <a:cs typeface="Verdana"/>
              </a:rPr>
              <a:t>PRESUPUESTARIA</a:t>
            </a:r>
            <a:endParaRPr sz="15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Verdana"/>
              <a:cs typeface="Verdana"/>
            </a:endParaRPr>
          </a:p>
          <a:p>
            <a:pPr marL="12700" marR="5080">
              <a:lnSpc>
                <a:spcPct val="119500"/>
              </a:lnSpc>
            </a:pP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presupuesto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codificado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Oficina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Técnica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Zona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del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Ministerio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del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Deporte,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para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ejercicio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económico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30">
                <a:latin typeface="Calibri"/>
                <a:cs typeface="Calibri"/>
              </a:rPr>
              <a:t>2023,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ascendió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USD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$103.851,25</a:t>
            </a:r>
            <a:r>
              <a:rPr dirty="0" sz="1100" spc="1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cual</a:t>
            </a:r>
            <a:r>
              <a:rPr dirty="0" sz="1100" spc="114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tuvo </a:t>
            </a:r>
            <a:r>
              <a:rPr dirty="0" sz="1100">
                <a:latin typeface="Calibri"/>
                <a:cs typeface="Calibri"/>
              </a:rPr>
              <a:t>una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ejecución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presupuestaria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del</a:t>
            </a:r>
            <a:r>
              <a:rPr dirty="0" sz="1100" spc="10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99,76%,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conforme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siguiente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detalle: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105909" y="1022921"/>
            <a:ext cx="2477135" cy="38862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380"/>
              </a:spcBef>
            </a:pPr>
            <a:r>
              <a:rPr dirty="0" sz="950" spc="-10" b="1">
                <a:latin typeface="Calibri"/>
                <a:cs typeface="Calibri"/>
              </a:rPr>
              <a:t>Tabla</a:t>
            </a:r>
            <a:r>
              <a:rPr dirty="0" sz="950" spc="10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No.</a:t>
            </a:r>
            <a:r>
              <a:rPr dirty="0" sz="950" spc="30" b="1">
                <a:latin typeface="Calibri"/>
                <a:cs typeface="Calibri"/>
              </a:rPr>
              <a:t> </a:t>
            </a:r>
            <a:r>
              <a:rPr dirty="0" sz="950" spc="-50" b="1">
                <a:latin typeface="Calibri"/>
                <a:cs typeface="Calibri"/>
              </a:rPr>
              <a:t>3</a:t>
            </a:r>
            <a:endParaRPr sz="9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950" b="1">
                <a:latin typeface="Calibri"/>
                <a:cs typeface="Calibri"/>
              </a:rPr>
              <a:t>PRESUPUESTO</a:t>
            </a:r>
            <a:r>
              <a:rPr dirty="0" sz="950" spc="38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DE</a:t>
            </a:r>
            <a:r>
              <a:rPr dirty="0" sz="950" spc="9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LA</a:t>
            </a:r>
            <a:r>
              <a:rPr dirty="0" sz="950" spc="-4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COORDINACIÓN</a:t>
            </a:r>
            <a:r>
              <a:rPr dirty="0" sz="950" spc="24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ZONAL</a:t>
            </a:r>
            <a:r>
              <a:rPr dirty="0" sz="950" spc="75" b="1">
                <a:latin typeface="Calibri"/>
                <a:cs typeface="Calibri"/>
              </a:rPr>
              <a:t> </a:t>
            </a:r>
            <a:r>
              <a:rPr dirty="0" sz="950" spc="-50" b="1">
                <a:latin typeface="Calibri"/>
                <a:cs typeface="Calibri"/>
              </a:rPr>
              <a:t>2</a:t>
            </a:r>
            <a:endParaRPr sz="95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2745739" y="1430655"/>
          <a:ext cx="5262880" cy="800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7145"/>
                <a:gridCol w="1287145"/>
                <a:gridCol w="1296669"/>
                <a:gridCol w="1306195"/>
              </a:tblGrid>
              <a:tr h="400050">
                <a:tc>
                  <a:txBody>
                    <a:bodyPr/>
                    <a:lstStyle/>
                    <a:p>
                      <a:pPr marL="4051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DETALLE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marL="223520">
                        <a:lnSpc>
                          <a:spcPts val="1305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711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CODIFICADO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ts val="1305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EJECUTADO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EJECUCIÓN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80645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Gasto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Corriente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4680">
                        <a:lnSpc>
                          <a:spcPts val="123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103.851,25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4205">
                        <a:lnSpc>
                          <a:spcPts val="123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103.598,40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4230">
                        <a:lnSpc>
                          <a:spcPts val="123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99,76%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80645">
                        <a:lnSpc>
                          <a:spcPts val="131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2694939" y="2228532"/>
            <a:ext cx="5643880" cy="7277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b="1">
                <a:latin typeface="Calibri"/>
                <a:cs typeface="Calibri"/>
              </a:rPr>
              <a:t>Fuente:</a:t>
            </a:r>
            <a:r>
              <a:rPr dirty="0" sz="950" spc="50" b="1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eSIGEF,</a:t>
            </a:r>
            <a:r>
              <a:rPr dirty="0" sz="950" spc="29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31</a:t>
            </a:r>
            <a:r>
              <a:rPr dirty="0" sz="950" spc="3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</a:t>
            </a:r>
            <a:r>
              <a:rPr dirty="0" sz="950" spc="16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diciembre</a:t>
            </a:r>
            <a:r>
              <a:rPr dirty="0" sz="950" spc="-6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</a:t>
            </a:r>
            <a:r>
              <a:rPr dirty="0" sz="950" spc="16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2023.</a:t>
            </a:r>
            <a:r>
              <a:rPr dirty="0" sz="950" spc="-35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Elaboración:</a:t>
            </a:r>
            <a:r>
              <a:rPr dirty="0" sz="950" spc="480" b="1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Ministerio</a:t>
            </a:r>
            <a:r>
              <a:rPr dirty="0" sz="950" spc="1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del</a:t>
            </a:r>
            <a:r>
              <a:rPr dirty="0" sz="950" spc="10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Deporte</a:t>
            </a:r>
            <a:r>
              <a:rPr dirty="0" sz="950" spc="19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/</a:t>
            </a:r>
            <a:r>
              <a:rPr dirty="0" sz="950" spc="11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Oficina</a:t>
            </a:r>
            <a:r>
              <a:rPr dirty="0" sz="950" spc="8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Técnica</a:t>
            </a:r>
            <a:r>
              <a:rPr dirty="0" sz="950" spc="8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</a:t>
            </a:r>
            <a:r>
              <a:rPr dirty="0" sz="950" spc="-5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la</a:t>
            </a:r>
            <a:r>
              <a:rPr dirty="0" sz="950" spc="8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Zona</a:t>
            </a:r>
            <a:r>
              <a:rPr dirty="0" sz="950" spc="85">
                <a:latin typeface="Calibri"/>
                <a:cs typeface="Calibri"/>
              </a:rPr>
              <a:t> </a:t>
            </a:r>
            <a:r>
              <a:rPr dirty="0" sz="950" spc="-25">
                <a:latin typeface="Calibri"/>
                <a:cs typeface="Calibri"/>
              </a:rPr>
              <a:t>2.</a:t>
            </a:r>
            <a:endParaRPr sz="9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950">
              <a:latin typeface="Calibri"/>
              <a:cs typeface="Calibri"/>
            </a:endParaRPr>
          </a:p>
          <a:p>
            <a:pPr marL="1661795" marR="1995805" indent="695960">
              <a:lnSpc>
                <a:spcPct val="125299"/>
              </a:lnSpc>
            </a:pPr>
            <a:r>
              <a:rPr dirty="0" sz="950" spc="-10" b="1">
                <a:latin typeface="Calibri"/>
                <a:cs typeface="Calibri"/>
              </a:rPr>
              <a:t>Tabla</a:t>
            </a:r>
            <a:r>
              <a:rPr dirty="0" sz="950" spc="10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No.</a:t>
            </a:r>
            <a:r>
              <a:rPr dirty="0" sz="950" spc="30" b="1">
                <a:latin typeface="Calibri"/>
                <a:cs typeface="Calibri"/>
              </a:rPr>
              <a:t> </a:t>
            </a:r>
            <a:r>
              <a:rPr dirty="0" sz="950" spc="-50" b="1">
                <a:latin typeface="Calibri"/>
                <a:cs typeface="Calibri"/>
              </a:rPr>
              <a:t>4</a:t>
            </a:r>
            <a:r>
              <a:rPr dirty="0" sz="950" b="1">
                <a:latin typeface="Calibri"/>
                <a:cs typeface="Calibri"/>
              </a:rPr>
              <a:t> PRESUPUESTO</a:t>
            </a:r>
            <a:r>
              <a:rPr dirty="0" sz="950" spc="30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POR</a:t>
            </a:r>
            <a:r>
              <a:rPr dirty="0" sz="950" spc="-30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GRUPO</a:t>
            </a:r>
            <a:r>
              <a:rPr dirty="0" sz="950" spc="155" b="1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DE</a:t>
            </a:r>
            <a:r>
              <a:rPr dirty="0" sz="950" spc="50" b="1">
                <a:latin typeface="Calibri"/>
                <a:cs typeface="Calibri"/>
              </a:rPr>
              <a:t> </a:t>
            </a:r>
            <a:r>
              <a:rPr dirty="0" sz="950" spc="-20" b="1">
                <a:latin typeface="Calibri"/>
                <a:cs typeface="Calibri"/>
              </a:rPr>
              <a:t>GASTO</a:t>
            </a:r>
            <a:endParaRPr sz="950">
              <a:latin typeface="Calibri"/>
              <a:cs typeface="Calibri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2793206" y="2975610"/>
          <a:ext cx="5186680" cy="1600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6430"/>
                <a:gridCol w="1077595"/>
                <a:gridCol w="1087120"/>
                <a:gridCol w="1020445"/>
              </a:tblGrid>
              <a:tr h="400685">
                <a:tc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GRUPO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GASTO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23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663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CODIFICADO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3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PRESUPUESTO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R="12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EJECUTADO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EJECUCIÓN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51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Egresos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Personal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ts val="123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96.165,27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23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96.165,27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ts val="1235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53</a:t>
                      </a:r>
                      <a:r>
                        <a:rPr dirty="0" sz="11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Bienes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Servicios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Consumo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397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6.820,00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6.567,15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96,29%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398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57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Otros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Egresos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Corrientes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8260">
                        <a:lnSpc>
                          <a:spcPts val="123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272,05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23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272,05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ts val="1235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71120">
                        <a:lnSpc>
                          <a:spcPts val="130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99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Otros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Pasivos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8260">
                        <a:lnSpc>
                          <a:spcPts val="130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593,93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30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593.93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ts val="1305"/>
                        </a:lnSpc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marR="5715">
                        <a:lnSpc>
                          <a:spcPts val="1305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8260">
                        <a:lnSpc>
                          <a:spcPts val="1305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103.851,25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305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103.598,40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4610">
                        <a:lnSpc>
                          <a:spcPts val="1305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99.76%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/>
          <p:nvPr/>
        </p:nvSpPr>
        <p:spPr>
          <a:xfrm>
            <a:off x="2580385" y="4574603"/>
            <a:ext cx="5643880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b="1">
                <a:latin typeface="Calibri"/>
                <a:cs typeface="Calibri"/>
              </a:rPr>
              <a:t>Fuente:</a:t>
            </a:r>
            <a:r>
              <a:rPr dirty="0" sz="950" spc="50" b="1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eSIGEF,</a:t>
            </a:r>
            <a:r>
              <a:rPr dirty="0" sz="950" spc="29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31</a:t>
            </a:r>
            <a:r>
              <a:rPr dirty="0" sz="950" spc="3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</a:t>
            </a:r>
            <a:r>
              <a:rPr dirty="0" sz="950" spc="16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diciembre</a:t>
            </a:r>
            <a:r>
              <a:rPr dirty="0" sz="950" spc="-5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</a:t>
            </a:r>
            <a:r>
              <a:rPr dirty="0" sz="950" spc="16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2023.</a:t>
            </a:r>
            <a:r>
              <a:rPr dirty="0" sz="950" spc="-30">
                <a:latin typeface="Calibri"/>
                <a:cs typeface="Calibri"/>
              </a:rPr>
              <a:t> </a:t>
            </a:r>
            <a:r>
              <a:rPr dirty="0" sz="950" b="1">
                <a:latin typeface="Calibri"/>
                <a:cs typeface="Calibri"/>
              </a:rPr>
              <a:t>Elaboración:</a:t>
            </a:r>
            <a:r>
              <a:rPr dirty="0" sz="950" spc="480" b="1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Ministerio</a:t>
            </a:r>
            <a:r>
              <a:rPr dirty="0" sz="950" spc="1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del</a:t>
            </a:r>
            <a:r>
              <a:rPr dirty="0" sz="950" spc="10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Deporte</a:t>
            </a:r>
            <a:r>
              <a:rPr dirty="0" sz="950" spc="19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/</a:t>
            </a:r>
            <a:r>
              <a:rPr dirty="0" sz="950" spc="10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Oficina</a:t>
            </a:r>
            <a:r>
              <a:rPr dirty="0" sz="950" spc="8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Técnica</a:t>
            </a:r>
            <a:r>
              <a:rPr dirty="0" sz="950" spc="8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de</a:t>
            </a:r>
            <a:r>
              <a:rPr dirty="0" sz="950" spc="-55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la</a:t>
            </a:r>
            <a:r>
              <a:rPr dirty="0" sz="950" spc="80">
                <a:latin typeface="Calibri"/>
                <a:cs typeface="Calibri"/>
              </a:rPr>
              <a:t> </a:t>
            </a:r>
            <a:r>
              <a:rPr dirty="0" sz="950">
                <a:latin typeface="Calibri"/>
                <a:cs typeface="Calibri"/>
              </a:rPr>
              <a:t>Zona</a:t>
            </a:r>
            <a:r>
              <a:rPr dirty="0" sz="950" spc="85">
                <a:latin typeface="Calibri"/>
                <a:cs typeface="Calibri"/>
              </a:rPr>
              <a:t> </a:t>
            </a:r>
            <a:r>
              <a:rPr dirty="0" sz="950" spc="-25">
                <a:latin typeface="Calibri"/>
                <a:cs typeface="Calibri"/>
              </a:rPr>
              <a:t>2.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18634" y="1071244"/>
            <a:ext cx="2776855" cy="6477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883602" y="1045781"/>
            <a:ext cx="98679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 b="1">
                <a:solidFill>
                  <a:srgbClr val="1F3863"/>
                </a:solidFill>
                <a:latin typeface="Cambria"/>
                <a:cs typeface="Cambria"/>
              </a:rPr>
              <a:t>Contenido</a:t>
            </a:r>
            <a:endParaRPr sz="1550">
              <a:latin typeface="Cambria"/>
              <a:cs typeface="Cambr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41119" y="1856422"/>
            <a:ext cx="3763645" cy="38989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  <a:tabLst>
                <a:tab pos="3215640" algn="l"/>
                <a:tab pos="3672840" algn="l"/>
              </a:tabLst>
            </a:pPr>
            <a:r>
              <a:rPr dirty="0" sz="1200" spc="-10" b="1">
                <a:latin typeface="Calibri"/>
                <a:cs typeface="Calibri"/>
                <a:hlinkClick r:id="rId3" action="ppaction://hlinksldjump"/>
              </a:rPr>
              <a:t>A</a:t>
            </a:r>
            <a:r>
              <a:rPr dirty="0" sz="1200" spc="-10" b="1">
                <a:latin typeface="Calibri"/>
                <a:cs typeface="Calibri"/>
                <a:hlinkClick r:id="rId3" action="ppaction://hlinksldjump"/>
              </a:rPr>
              <a:t>RTICULACIÓN</a:t>
            </a:r>
            <a:r>
              <a:rPr dirty="0" sz="1200" spc="40" b="1">
                <a:latin typeface="Calibri"/>
                <a:cs typeface="Calibri"/>
                <a:hlinkClick r:id="rId3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3" action="ppaction://hlinksldjump"/>
              </a:rPr>
              <a:t>DE</a:t>
            </a:r>
            <a:r>
              <a:rPr dirty="0" sz="1200" spc="20" b="1">
                <a:latin typeface="Calibri"/>
                <a:cs typeface="Calibri"/>
                <a:hlinkClick r:id="rId3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3" action="ppaction://hlinksldjump"/>
              </a:rPr>
              <a:t>LAS</a:t>
            </a:r>
            <a:r>
              <a:rPr dirty="0" sz="1200" spc="-30" b="1">
                <a:latin typeface="Calibri"/>
                <a:cs typeface="Calibri"/>
                <a:hlinkClick r:id="rId3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3" action="ppaction://hlinksldjump"/>
              </a:rPr>
              <a:t>POLÍTICAS</a:t>
            </a:r>
            <a:r>
              <a:rPr dirty="0" sz="1200" spc="-35" b="1">
                <a:latin typeface="Calibri"/>
                <a:cs typeface="Calibri"/>
                <a:hlinkClick r:id="rId3" action="ppaction://hlinksldjump"/>
              </a:rPr>
              <a:t> </a:t>
            </a:r>
            <a:r>
              <a:rPr dirty="0" sz="1200" spc="-10" b="1">
                <a:latin typeface="Calibri"/>
                <a:cs typeface="Calibri"/>
                <a:hlinkClick r:id="rId3" action="ppaction://hlinksldjump"/>
              </a:rPr>
              <a:t>PÚBLICAS</a:t>
            </a:r>
            <a:r>
              <a:rPr dirty="0" sz="1200" b="1">
                <a:latin typeface="Calibri"/>
                <a:cs typeface="Calibri"/>
                <a:hlinkClick r:id="rId3" action="ppaction://hlinksldjump"/>
              </a:rPr>
              <a:t>	</a:t>
            </a:r>
            <a:r>
              <a:rPr dirty="0" sz="1200" spc="-50" b="1">
                <a:latin typeface="Calibri"/>
                <a:cs typeface="Calibri"/>
                <a:hlinkClick r:id="rId3" action="ppaction://hlinksldjump"/>
              </a:rPr>
              <a:t>7</a:t>
            </a:r>
            <a:r>
              <a:rPr dirty="0" sz="1200" spc="-5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  <a:hlinkClick r:id="rId4" action="ppaction://hlinksldjump"/>
              </a:rPr>
              <a:t>E</a:t>
            </a:r>
            <a:r>
              <a:rPr dirty="0" sz="1200" spc="-10" b="1">
                <a:latin typeface="Calibri"/>
                <a:cs typeface="Calibri"/>
                <a:hlinkClick r:id="rId4" action="ppaction://hlinksldjump"/>
              </a:rPr>
              <a:t>JECUCIÓN</a:t>
            </a:r>
            <a:r>
              <a:rPr dirty="0" sz="1200" spc="10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Y</a:t>
            </a:r>
            <a:r>
              <a:rPr dirty="0" sz="1200" spc="-1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GESTIÓN</a:t>
            </a:r>
            <a:r>
              <a:rPr dirty="0" sz="1200" spc="-3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REALIZADA</a:t>
            </a:r>
            <a:r>
              <a:rPr dirty="0" sz="1200" spc="-4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DURANTE</a:t>
            </a:r>
            <a:r>
              <a:rPr dirty="0" sz="1200" spc="-5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EL</a:t>
            </a:r>
            <a:r>
              <a:rPr dirty="0" sz="1200" spc="-5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spc="-20" b="1">
                <a:latin typeface="Calibri"/>
                <a:cs typeface="Calibri"/>
                <a:hlinkClick r:id="rId4" action="ppaction://hlinksldjump"/>
              </a:rPr>
              <a:t>2022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	</a:t>
            </a:r>
            <a:r>
              <a:rPr dirty="0" sz="1200" spc="-50" b="1">
                <a:latin typeface="Calibri"/>
                <a:cs typeface="Calibri"/>
                <a:hlinkClick r:id="rId4" action="ppaction://hlinksldjump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83602" y="1293812"/>
            <a:ext cx="8401050" cy="1143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900" algn="l"/>
                <a:tab pos="1842770" algn="l"/>
              </a:tabLst>
            </a:pPr>
            <a:r>
              <a:rPr dirty="0" sz="1200" spc="-10" b="1">
                <a:latin typeface="Calibri"/>
                <a:cs typeface="Calibri"/>
                <a:hlinkClick r:id="rId5" action="ppaction://hlinksldjump"/>
              </a:rPr>
              <a:t>INTRODUCCIÓN</a:t>
            </a:r>
            <a:r>
              <a:rPr dirty="0" sz="1200" b="1">
                <a:latin typeface="Calibri"/>
                <a:cs typeface="Calibri"/>
                <a:hlinkClick r:id="rId5" action="ppaction://hlinksldjump"/>
              </a:rPr>
              <a:t>	</a:t>
            </a:r>
            <a:r>
              <a:rPr dirty="0" sz="1200" spc="-50" b="1">
                <a:latin typeface="Calibri"/>
                <a:cs typeface="Calibri"/>
                <a:hlinkClick r:id="rId5" action="ppaction://hlinksldjump"/>
              </a:rPr>
              <a:t>3</a:t>
            </a:r>
            <a:endParaRPr sz="1200">
              <a:latin typeface="Calibri"/>
              <a:cs typeface="Calibri"/>
            </a:endParaRPr>
          </a:p>
          <a:p>
            <a:pPr lvl="1" marL="469900" indent="-457200">
              <a:lnSpc>
                <a:spcPts val="1430"/>
              </a:lnSpc>
              <a:spcBef>
                <a:spcPts val="65"/>
              </a:spcBef>
              <a:buAutoNum type="arabicPeriod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  <a:hlinkClick r:id="rId6" action="ppaction://hlinksldjump"/>
              </a:rPr>
              <a:t>Sede</a:t>
            </a:r>
            <a:r>
              <a:rPr dirty="0" sz="1200" spc="-5" b="1">
                <a:latin typeface="Calibri"/>
                <a:cs typeface="Calibri"/>
                <a:hlinkClick r:id="rId6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6" action="ppaction://hlinksldjump"/>
              </a:rPr>
              <a:t>Administrativa</a:t>
            </a:r>
            <a:r>
              <a:rPr dirty="0" sz="1200" spc="420" b="1">
                <a:latin typeface="Calibri"/>
                <a:cs typeface="Calibri"/>
                <a:hlinkClick r:id="rId6" action="ppaction://hlinksldjump"/>
              </a:rPr>
              <a:t> </a:t>
            </a:r>
            <a:r>
              <a:rPr dirty="0" sz="1200" spc="-50" b="1">
                <a:latin typeface="Calibri"/>
                <a:cs typeface="Calibri"/>
                <a:hlinkClick r:id="rId6" action="ppaction://hlinksldjump"/>
              </a:rPr>
              <a:t>6</a:t>
            </a:r>
            <a:endParaRPr sz="1200">
              <a:latin typeface="Calibri"/>
              <a:cs typeface="Calibri"/>
            </a:endParaRPr>
          </a:p>
          <a:p>
            <a:pPr lvl="1" marL="469900" indent="-457200">
              <a:lnSpc>
                <a:spcPts val="1430"/>
              </a:lnSpc>
              <a:buAutoNum type="arabicPeriod"/>
              <a:tabLst>
                <a:tab pos="469900" algn="l"/>
                <a:tab pos="2757805" algn="l"/>
              </a:tabLst>
            </a:pPr>
            <a:r>
              <a:rPr dirty="0" sz="1200" b="1">
                <a:latin typeface="Calibri"/>
                <a:cs typeface="Calibri"/>
                <a:hlinkClick r:id="rId6" action="ppaction://hlinksldjump"/>
              </a:rPr>
              <a:t>Período</a:t>
            </a:r>
            <a:r>
              <a:rPr dirty="0" sz="1200" spc="15" b="1">
                <a:latin typeface="Calibri"/>
                <a:cs typeface="Calibri"/>
                <a:hlinkClick r:id="rId6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6" action="ppaction://hlinksldjump"/>
              </a:rPr>
              <a:t>de</a:t>
            </a:r>
            <a:r>
              <a:rPr dirty="0" sz="1200" spc="-20" b="1">
                <a:latin typeface="Calibri"/>
                <a:cs typeface="Calibri"/>
                <a:hlinkClick r:id="rId6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6" action="ppaction://hlinksldjump"/>
              </a:rPr>
              <a:t>Rendición</a:t>
            </a:r>
            <a:r>
              <a:rPr dirty="0" sz="1200" spc="20" b="1">
                <a:latin typeface="Calibri"/>
                <a:cs typeface="Calibri"/>
                <a:hlinkClick r:id="rId6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6" action="ppaction://hlinksldjump"/>
              </a:rPr>
              <a:t>de</a:t>
            </a:r>
            <a:r>
              <a:rPr dirty="0" sz="1200" spc="-25" b="1">
                <a:latin typeface="Calibri"/>
                <a:cs typeface="Calibri"/>
                <a:hlinkClick r:id="rId6" action="ppaction://hlinksldjump"/>
              </a:rPr>
              <a:t> </a:t>
            </a:r>
            <a:r>
              <a:rPr dirty="0" sz="1200" spc="-10" b="1">
                <a:latin typeface="Calibri"/>
                <a:cs typeface="Calibri"/>
                <a:hlinkClick r:id="rId6" action="ppaction://hlinksldjump"/>
              </a:rPr>
              <a:t>Cuentas</a:t>
            </a:r>
            <a:r>
              <a:rPr dirty="0" sz="1200" b="1">
                <a:latin typeface="Calibri"/>
                <a:cs typeface="Calibri"/>
                <a:hlinkClick r:id="rId6" action="ppaction://hlinksldjump"/>
              </a:rPr>
              <a:t>	</a:t>
            </a:r>
            <a:r>
              <a:rPr dirty="0" sz="1200" spc="-50" b="1">
                <a:latin typeface="Calibri"/>
                <a:cs typeface="Calibri"/>
                <a:hlinkClick r:id="rId6" action="ppaction://hlinksldjump"/>
              </a:rPr>
              <a:t>6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spcBef>
                <a:spcPts val="60"/>
              </a:spcBef>
            </a:pPr>
            <a:r>
              <a:rPr dirty="0" sz="1200" spc="-25" b="1">
                <a:latin typeface="Calibri"/>
                <a:cs typeface="Calibri"/>
                <a:hlinkClick r:id="rId3" action="ppaction://hlinksldjump"/>
              </a:rPr>
              <a:t>2.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</a:pPr>
            <a:r>
              <a:rPr dirty="0" sz="1200" spc="-25" b="1">
                <a:latin typeface="Calibri"/>
                <a:cs typeface="Calibri"/>
                <a:hlinkClick r:id="rId4" action="ppaction://hlinksldjump"/>
              </a:rPr>
              <a:t>3.</a:t>
            </a:r>
            <a:endParaRPr sz="1200">
              <a:latin typeface="Calibri"/>
              <a:cs typeface="Calibri"/>
            </a:endParaRPr>
          </a:p>
          <a:p>
            <a:pPr lvl="1" marL="469900" indent="-457200">
              <a:lnSpc>
                <a:spcPct val="100000"/>
              </a:lnSpc>
              <a:spcBef>
                <a:spcPts val="65"/>
              </a:spcBef>
              <a:buAutoNum type="arabicPeriod"/>
              <a:tabLst>
                <a:tab pos="469900" algn="l"/>
              </a:tabLst>
            </a:pPr>
            <a:r>
              <a:rPr dirty="0" sz="1200" b="1">
                <a:latin typeface="Calibri"/>
                <a:cs typeface="Calibri"/>
                <a:hlinkClick r:id="rId4" action="ppaction://hlinksldjump"/>
              </a:rPr>
              <a:t>OBEJTIVOS</a:t>
            </a:r>
            <a:r>
              <a:rPr dirty="0" sz="1200" spc="7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4/5:</a:t>
            </a:r>
            <a:r>
              <a:rPr dirty="0" sz="1200" spc="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Reducir</a:t>
            </a:r>
            <a:r>
              <a:rPr dirty="0" sz="1200" spc="-1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la</a:t>
            </a:r>
            <a:r>
              <a:rPr dirty="0" sz="1200" spc="-3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prevalencia</a:t>
            </a:r>
            <a:r>
              <a:rPr dirty="0" sz="1200" spc="-3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de</a:t>
            </a:r>
            <a:r>
              <a:rPr dirty="0" sz="1200" spc="-4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actividad</a:t>
            </a:r>
            <a:r>
              <a:rPr dirty="0" sz="1200" spc="-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física</a:t>
            </a:r>
            <a:r>
              <a:rPr dirty="0" sz="1200" spc="-3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spc="-10" b="1">
                <a:latin typeface="Calibri"/>
                <a:cs typeface="Calibri"/>
                <a:hlinkClick r:id="rId4" action="ppaction://hlinksldjump"/>
              </a:rPr>
              <a:t>insuficiente</a:t>
            </a:r>
            <a:r>
              <a:rPr dirty="0" sz="1200" spc="-4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en la</a:t>
            </a:r>
            <a:r>
              <a:rPr dirty="0" sz="1200" spc="-3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población</a:t>
            </a:r>
            <a:r>
              <a:rPr dirty="0" sz="1200" spc="-8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/</a:t>
            </a:r>
            <a:r>
              <a:rPr dirty="0" sz="1200" spc="-2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Reducir</a:t>
            </a:r>
            <a:r>
              <a:rPr dirty="0" sz="1200" spc="-1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el</a:t>
            </a:r>
            <a:r>
              <a:rPr dirty="0" sz="1200" spc="-3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tiempo</a:t>
            </a:r>
            <a:r>
              <a:rPr dirty="0" sz="1200" spc="-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de</a:t>
            </a:r>
            <a:r>
              <a:rPr dirty="0" sz="1200" spc="-4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spc="-10" b="1">
                <a:latin typeface="Calibri"/>
                <a:cs typeface="Calibri"/>
                <a:hlinkClick r:id="rId4" action="ppaction://hlinksldjump"/>
              </a:rPr>
              <a:t>comportamiento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83602" y="2409507"/>
            <a:ext cx="187325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  <a:hlinkClick r:id="rId4" action="ppaction://hlinksldjump"/>
              </a:rPr>
              <a:t>s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edentario</a:t>
            </a:r>
            <a:r>
              <a:rPr dirty="0" sz="1200" spc="-10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en</a:t>
            </a:r>
            <a:r>
              <a:rPr dirty="0" sz="1200" spc="-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un</a:t>
            </a:r>
            <a:r>
              <a:rPr dirty="0" sz="1200" spc="-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4" action="ppaction://hlinksldjump"/>
              </a:rPr>
              <a:t>día</a:t>
            </a:r>
            <a:r>
              <a:rPr dirty="0" sz="1200" spc="-35" b="1">
                <a:latin typeface="Calibri"/>
                <a:cs typeface="Calibri"/>
                <a:hlinkClick r:id="rId4" action="ppaction://hlinksldjump"/>
              </a:rPr>
              <a:t> </a:t>
            </a:r>
            <a:r>
              <a:rPr dirty="0" sz="1200" spc="-10" b="1">
                <a:latin typeface="Calibri"/>
                <a:cs typeface="Calibri"/>
                <a:hlinkClick r:id="rId4" action="ppaction://hlinksldjump"/>
              </a:rPr>
              <a:t>normal.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171570" y="2409507"/>
            <a:ext cx="1028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 b="1">
                <a:latin typeface="Calibri"/>
                <a:cs typeface="Calibri"/>
                <a:hlinkClick r:id="rId4" action="ppaction://hlinksldjump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83602" y="2600261"/>
            <a:ext cx="4296410" cy="390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35"/>
              </a:lnSpc>
              <a:spcBef>
                <a:spcPts val="100"/>
              </a:spcBef>
              <a:tabLst>
                <a:tab pos="469900" algn="l"/>
                <a:tab pos="4130675" algn="l"/>
              </a:tabLst>
            </a:pPr>
            <a:r>
              <a:rPr dirty="0" sz="1200" spc="-25" b="1">
                <a:latin typeface="Calibri"/>
                <a:cs typeface="Calibri"/>
                <a:hlinkClick r:id="rId7" action="ppaction://hlinksldjump"/>
              </a:rPr>
              <a:t>3</a:t>
            </a:r>
            <a:r>
              <a:rPr dirty="0" sz="1200" spc="-25" b="1">
                <a:latin typeface="Calibri"/>
                <a:cs typeface="Calibri"/>
                <a:hlinkClick r:id="rId7" action="ppaction://hlinksldjump"/>
              </a:rPr>
              <a:t>.2</a:t>
            </a:r>
            <a:r>
              <a:rPr dirty="0" sz="1200" b="1">
                <a:latin typeface="Calibri"/>
                <a:cs typeface="Calibri"/>
                <a:hlinkClick r:id="rId7" action="ppaction://hlinksldjump"/>
              </a:rPr>
              <a:t>	</a:t>
            </a:r>
            <a:r>
              <a:rPr dirty="0" sz="1200" spc="-10" b="1">
                <a:latin typeface="Calibri"/>
                <a:cs typeface="Calibri"/>
                <a:hlinkClick r:id="rId7" action="ppaction://hlinksldjump"/>
              </a:rPr>
              <a:t>OBJETIVO</a:t>
            </a:r>
            <a:r>
              <a:rPr dirty="0" sz="1200" spc="65" b="1">
                <a:latin typeface="Calibri"/>
                <a:cs typeface="Calibri"/>
                <a:hlinkClick r:id="rId7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7" action="ppaction://hlinksldjump"/>
              </a:rPr>
              <a:t>7:</a:t>
            </a:r>
            <a:r>
              <a:rPr dirty="0" sz="1200" spc="15" b="1">
                <a:latin typeface="Calibri"/>
                <a:cs typeface="Calibri"/>
                <a:hlinkClick r:id="rId7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7" action="ppaction://hlinksldjump"/>
              </a:rPr>
              <a:t>Fortalecer</a:t>
            </a:r>
            <a:r>
              <a:rPr dirty="0" sz="1200" spc="-5" b="1">
                <a:latin typeface="Calibri"/>
                <a:cs typeface="Calibri"/>
                <a:hlinkClick r:id="rId7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7" action="ppaction://hlinksldjump"/>
              </a:rPr>
              <a:t>las</a:t>
            </a:r>
            <a:r>
              <a:rPr dirty="0" sz="1200" spc="-60" b="1">
                <a:latin typeface="Calibri"/>
                <a:cs typeface="Calibri"/>
                <a:hlinkClick r:id="rId7" action="ppaction://hlinksldjump"/>
              </a:rPr>
              <a:t> </a:t>
            </a:r>
            <a:r>
              <a:rPr dirty="0" sz="1200" b="1">
                <a:latin typeface="Calibri"/>
                <a:cs typeface="Calibri"/>
                <a:hlinkClick r:id="rId7" action="ppaction://hlinksldjump"/>
              </a:rPr>
              <a:t>capacidades</a:t>
            </a:r>
            <a:r>
              <a:rPr dirty="0" sz="1200" spc="-60" b="1">
                <a:latin typeface="Calibri"/>
                <a:cs typeface="Calibri"/>
                <a:hlinkClick r:id="rId7" action="ppaction://hlinksldjump"/>
              </a:rPr>
              <a:t> </a:t>
            </a:r>
            <a:r>
              <a:rPr dirty="0" sz="1200" spc="-10" b="1">
                <a:latin typeface="Calibri"/>
                <a:cs typeface="Calibri"/>
                <a:hlinkClick r:id="rId7" action="ppaction://hlinksldjump"/>
              </a:rPr>
              <a:t>institucionales.</a:t>
            </a:r>
            <a:r>
              <a:rPr dirty="0" sz="1200" b="1">
                <a:latin typeface="Calibri"/>
                <a:cs typeface="Calibri"/>
                <a:hlinkClick r:id="rId7" action="ppaction://hlinksldjump"/>
              </a:rPr>
              <a:t>	</a:t>
            </a:r>
            <a:r>
              <a:rPr dirty="0" sz="1200" spc="-25" b="1">
                <a:latin typeface="Calibri"/>
                <a:cs typeface="Calibri"/>
                <a:hlinkClick r:id="rId7" action="ppaction://hlinksldjump"/>
              </a:rPr>
              <a:t>11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5"/>
              </a:lnSpc>
              <a:tabLst>
                <a:tab pos="469900" algn="l"/>
                <a:tab pos="2795905" algn="l"/>
              </a:tabLst>
            </a:pPr>
            <a:r>
              <a:rPr dirty="0" sz="1200" spc="-25" b="1">
                <a:latin typeface="Calibri"/>
                <a:cs typeface="Calibri"/>
                <a:hlinkClick r:id="rId8" action="ppaction://hlinksldjump"/>
              </a:rPr>
              <a:t>4.</a:t>
            </a:r>
            <a:r>
              <a:rPr dirty="0" sz="1200" b="1">
                <a:latin typeface="Calibri"/>
                <a:cs typeface="Calibri"/>
              </a:rPr>
              <a:t>	</a:t>
            </a:r>
            <a:r>
              <a:rPr dirty="0" sz="1200" spc="-10" b="1">
                <a:latin typeface="Calibri"/>
                <a:cs typeface="Calibri"/>
                <a:hlinkClick r:id="rId8" action="ppaction://hlinksldjump"/>
              </a:rPr>
              <a:t>EJECUCIÓN</a:t>
            </a:r>
            <a:r>
              <a:rPr dirty="0" sz="1200" spc="40" b="1">
                <a:latin typeface="Calibri"/>
                <a:cs typeface="Calibri"/>
                <a:hlinkClick r:id="rId8" action="ppaction://hlinksldjump"/>
              </a:rPr>
              <a:t> </a:t>
            </a:r>
            <a:r>
              <a:rPr dirty="0" sz="1200" spc="-10" b="1">
                <a:latin typeface="Calibri"/>
                <a:cs typeface="Calibri"/>
                <a:hlinkClick r:id="rId8" action="ppaction://hlinksldjump"/>
              </a:rPr>
              <a:t>PRESUPUESTARIA</a:t>
            </a:r>
            <a:r>
              <a:rPr dirty="0" sz="1200" b="1">
                <a:latin typeface="Calibri"/>
                <a:cs typeface="Calibri"/>
                <a:hlinkClick r:id="rId8" action="ppaction://hlinksldjump"/>
              </a:rPr>
              <a:t>	</a:t>
            </a:r>
            <a:r>
              <a:rPr dirty="0" sz="1200" spc="-25" b="1">
                <a:latin typeface="Calibri"/>
                <a:cs typeface="Calibri"/>
                <a:hlinkClick r:id="rId8" action="ppaction://hlinksldjump"/>
              </a:rPr>
              <a:t>12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3602" y="1055306"/>
            <a:ext cx="8926195" cy="52330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25"/>
              </a:spcBef>
            </a:pPr>
            <a:r>
              <a:rPr dirty="0" sz="1550" spc="-30" b="1">
                <a:solidFill>
                  <a:srgbClr val="365F91"/>
                </a:solidFill>
                <a:latin typeface="Tahoma"/>
                <a:cs typeface="Tahoma"/>
              </a:rPr>
              <a:t>1.</a:t>
            </a:r>
            <a:r>
              <a:rPr dirty="0" sz="1550" spc="-85" b="1">
                <a:solidFill>
                  <a:srgbClr val="365F91"/>
                </a:solidFill>
                <a:latin typeface="Tahoma"/>
                <a:cs typeface="Tahoma"/>
              </a:rPr>
              <a:t> </a:t>
            </a:r>
            <a:r>
              <a:rPr dirty="0" sz="1550" spc="-10" b="1">
                <a:solidFill>
                  <a:srgbClr val="365F91"/>
                </a:solidFill>
                <a:latin typeface="Tahoma"/>
                <a:cs typeface="Tahoma"/>
              </a:rPr>
              <a:t>INTRODUCCIÓN</a:t>
            </a:r>
            <a:endParaRPr sz="15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0"/>
              </a:spcBef>
            </a:pPr>
            <a:endParaRPr sz="155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</a:pPr>
            <a:r>
              <a:rPr dirty="0" sz="1100">
                <a:latin typeface="Cambria"/>
                <a:cs typeface="Cambria"/>
              </a:rPr>
              <a:t>El</a:t>
            </a:r>
            <a:r>
              <a:rPr dirty="0" sz="1100" spc="7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Art.</a:t>
            </a:r>
            <a:r>
              <a:rPr dirty="0" sz="1100" spc="7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24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1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Constitución</a:t>
            </a:r>
            <a:r>
              <a:rPr dirty="0" sz="1100" spc="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1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República,</a:t>
            </a:r>
            <a:r>
              <a:rPr dirty="0" sz="1100" spc="14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establece:</a:t>
            </a:r>
            <a:r>
              <a:rPr dirty="0" sz="1100" spc="114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“Las</a:t>
            </a:r>
            <a:r>
              <a:rPr dirty="0" sz="1100" spc="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personas</a:t>
            </a:r>
            <a:r>
              <a:rPr dirty="0" sz="1100" spc="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tienen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derecho</a:t>
            </a:r>
            <a:r>
              <a:rPr dirty="0" sz="1100" spc="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</a:t>
            </a:r>
            <a:r>
              <a:rPr dirty="0" sz="1100" spc="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 recreación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8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al</a:t>
            </a:r>
            <a:r>
              <a:rPr dirty="0" sz="1100" spc="8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esparcimiento,</a:t>
            </a:r>
            <a:r>
              <a:rPr dirty="0" sz="1100" spc="-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 la práctica</a:t>
            </a:r>
            <a:r>
              <a:rPr dirty="0" sz="1100" spc="8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del</a:t>
            </a:r>
            <a:r>
              <a:rPr dirty="0" sz="1100" spc="7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deporte</a:t>
            </a:r>
            <a:r>
              <a:rPr dirty="0" sz="1100" spc="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5" i="1">
                <a:latin typeface="Cambria"/>
                <a:cs typeface="Cambria"/>
              </a:rPr>
              <a:t> </a:t>
            </a:r>
            <a:r>
              <a:rPr dirty="0" sz="1100" spc="-25" i="1">
                <a:latin typeface="Cambria"/>
                <a:cs typeface="Cambria"/>
              </a:rPr>
              <a:t>al</a:t>
            </a:r>
            <a:endParaRPr sz="110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  <a:spcBef>
                <a:spcPts val="185"/>
              </a:spcBef>
            </a:pPr>
            <a:r>
              <a:rPr dirty="0" sz="1100" i="1">
                <a:latin typeface="Cambria"/>
                <a:cs typeface="Cambria"/>
              </a:rPr>
              <a:t>tiempo</a:t>
            </a:r>
            <a:r>
              <a:rPr dirty="0" sz="1100" spc="-5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libre”.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29"/>
              </a:spcBef>
            </a:pPr>
            <a:endParaRPr sz="1100">
              <a:latin typeface="Cambria"/>
              <a:cs typeface="Cambria"/>
            </a:endParaRPr>
          </a:p>
          <a:p>
            <a:pPr algn="just" marL="12700" marR="5080">
              <a:lnSpc>
                <a:spcPct val="111900"/>
              </a:lnSpc>
              <a:spcBef>
                <a:spcPts val="5"/>
              </a:spcBef>
            </a:pPr>
            <a:r>
              <a:rPr dirty="0" sz="1100" spc="15">
                <a:latin typeface="Cambria"/>
                <a:cs typeface="Cambria"/>
              </a:rPr>
              <a:t>El</a:t>
            </a:r>
            <a:r>
              <a:rPr dirty="0" sz="1100" spc="-2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Art.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 spc="-15">
                <a:latin typeface="Cambria"/>
                <a:cs typeface="Cambria"/>
              </a:rPr>
              <a:t>381,</a:t>
            </a:r>
            <a:r>
              <a:rPr dirty="0" sz="1100" spc="-2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Carta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Magna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indica: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30" i="1">
                <a:latin typeface="Cambria"/>
                <a:cs typeface="Cambria"/>
              </a:rPr>
              <a:t>“El</a:t>
            </a:r>
            <a:r>
              <a:rPr dirty="0" sz="1100" spc="-9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Estado</a:t>
            </a:r>
            <a:r>
              <a:rPr dirty="0" sz="1100" spc="-6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protegerá,</a:t>
            </a:r>
            <a:r>
              <a:rPr dirty="0" sz="1100" spc="-9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promoverá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coordinará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la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Cultura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Física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que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comprende</a:t>
            </a:r>
            <a:r>
              <a:rPr dirty="0" sz="1100" spc="-8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el</a:t>
            </a:r>
            <a:r>
              <a:rPr dirty="0" sz="1100" spc="-9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Deporte,</a:t>
            </a:r>
            <a:r>
              <a:rPr dirty="0" sz="1100" spc="-9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la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Educación</a:t>
            </a:r>
            <a:r>
              <a:rPr dirty="0" sz="1100" spc="-10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Física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la</a:t>
            </a:r>
            <a:r>
              <a:rPr dirty="0" sz="1100" spc="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Recreación,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como actividades</a:t>
            </a:r>
            <a:r>
              <a:rPr dirty="0" sz="110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que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contribuyen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la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salud,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formación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desarrollo</a:t>
            </a:r>
            <a:r>
              <a:rPr dirty="0" sz="1100" spc="5" i="1">
                <a:latin typeface="Cambria"/>
                <a:cs typeface="Cambria"/>
              </a:rPr>
              <a:t> integral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de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spc="35" i="1">
                <a:latin typeface="Cambria"/>
                <a:cs typeface="Cambria"/>
              </a:rPr>
              <a:t>las</a:t>
            </a:r>
            <a:r>
              <a:rPr dirty="0" sz="110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personas;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impulsará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el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acceso</a:t>
            </a:r>
            <a:r>
              <a:rPr dirty="0" sz="1100" spc="10" i="1">
                <a:latin typeface="Cambria"/>
                <a:cs typeface="Cambria"/>
              </a:rPr>
              <a:t> masivo </a:t>
            </a:r>
            <a:r>
              <a:rPr dirty="0" sz="1100" spc="15" i="1">
                <a:latin typeface="Cambria"/>
                <a:cs typeface="Cambria"/>
              </a:rPr>
              <a:t>al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deporte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a</a:t>
            </a:r>
            <a:r>
              <a:rPr dirty="0" sz="1100" spc="-15" i="1">
                <a:latin typeface="Cambria"/>
                <a:cs typeface="Cambria"/>
              </a:rPr>
              <a:t> las</a:t>
            </a:r>
            <a:r>
              <a:rPr dirty="0" sz="1100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actividades</a:t>
            </a:r>
            <a:r>
              <a:rPr dirty="0" sz="110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deportivas</a:t>
            </a:r>
            <a:r>
              <a:rPr dirty="0" sz="110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nivel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formativo,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barrial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parroquial;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-5" i="1">
                <a:latin typeface="Cambria"/>
                <a:cs typeface="Cambria"/>
              </a:rPr>
              <a:t>auspiciará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la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preparación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participación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de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los</a:t>
            </a:r>
            <a:r>
              <a:rPr dirty="0" sz="1100" i="1">
                <a:latin typeface="Cambria"/>
                <a:cs typeface="Cambria"/>
              </a:rPr>
              <a:t> deportistas</a:t>
            </a:r>
            <a:r>
              <a:rPr dirty="0" sz="1100" spc="3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en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competencias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nacionales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e</a:t>
            </a:r>
            <a:r>
              <a:rPr dirty="0" sz="1100" spc="5" i="1">
                <a:latin typeface="Cambria"/>
                <a:cs typeface="Cambria"/>
              </a:rPr>
              <a:t> internacionales,</a:t>
            </a:r>
            <a:r>
              <a:rPr dirty="0" sz="1100" spc="-9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que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incluyen</a:t>
            </a:r>
            <a:r>
              <a:rPr dirty="0" sz="1100" spc="-10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los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Juegos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Olímpico</a:t>
            </a:r>
            <a:r>
              <a:rPr dirty="0" sz="1100" spc="-65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Paraolímpico;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y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fomentará</a:t>
            </a:r>
            <a:r>
              <a:rPr dirty="0" sz="1100" spc="-9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la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participación</a:t>
            </a:r>
            <a:r>
              <a:rPr dirty="0" sz="1100" spc="-100" i="1">
                <a:latin typeface="Cambria"/>
                <a:cs typeface="Cambria"/>
              </a:rPr>
              <a:t> </a:t>
            </a:r>
            <a:r>
              <a:rPr dirty="0" sz="1100" spc="15" i="1">
                <a:latin typeface="Cambria"/>
                <a:cs typeface="Cambria"/>
              </a:rPr>
              <a:t>de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las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spc="10" i="1">
                <a:latin typeface="Cambria"/>
                <a:cs typeface="Cambria"/>
              </a:rPr>
              <a:t>personas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con</a:t>
            </a:r>
            <a:r>
              <a:rPr dirty="0" sz="1100" spc="-100" i="1">
                <a:latin typeface="Cambria"/>
                <a:cs typeface="Cambria"/>
              </a:rPr>
              <a:t> </a:t>
            </a:r>
            <a:r>
              <a:rPr dirty="0" sz="1100" spc="5" i="1">
                <a:latin typeface="Cambria"/>
                <a:cs typeface="Cambria"/>
              </a:rPr>
              <a:t>discapacidad.</a:t>
            </a:r>
            <a:endParaRPr sz="110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  <a:spcBef>
                <a:spcPts val="180"/>
              </a:spcBef>
            </a:pPr>
            <a:r>
              <a:rPr dirty="0" sz="1100" i="1">
                <a:latin typeface="Cambria"/>
                <a:cs typeface="Cambria"/>
              </a:rPr>
              <a:t>El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Estado garantizará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los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recursos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infraestructura</a:t>
            </a:r>
            <a:r>
              <a:rPr dirty="0" sz="1100" spc="-3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necesaria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para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estas</a:t>
            </a:r>
            <a:r>
              <a:rPr dirty="0" sz="1100" spc="-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actividades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(…)”.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00">
              <a:latin typeface="Cambria"/>
              <a:cs typeface="Cambria"/>
            </a:endParaRPr>
          </a:p>
          <a:p>
            <a:pPr algn="just" marL="12700" marR="6985">
              <a:lnSpc>
                <a:spcPct val="113799"/>
              </a:lnSpc>
            </a:pPr>
            <a:r>
              <a:rPr dirty="0" sz="1100">
                <a:latin typeface="Cambria"/>
                <a:cs typeface="Cambria"/>
              </a:rPr>
              <a:t>El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Art.</a:t>
            </a:r>
            <a:r>
              <a:rPr dirty="0" sz="1100" spc="1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13</a:t>
            </a:r>
            <a:r>
              <a:rPr dirty="0" sz="1100" spc="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1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1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Ley</a:t>
            </a:r>
            <a:r>
              <a:rPr dirty="0" sz="1100" spc="10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del</a:t>
            </a:r>
            <a:r>
              <a:rPr dirty="0" sz="1100" spc="6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Deporte,</a:t>
            </a:r>
            <a:r>
              <a:rPr dirty="0" sz="1100" spc="135">
                <a:latin typeface="Cambria"/>
                <a:cs typeface="Cambria"/>
              </a:rPr>
              <a:t> </a:t>
            </a:r>
            <a:r>
              <a:rPr dirty="0" sz="1100" spc="-30">
                <a:latin typeface="Cambria"/>
                <a:cs typeface="Cambria"/>
              </a:rPr>
              <a:t>Educacio´n </a:t>
            </a:r>
            <a:r>
              <a:rPr dirty="0" sz="1100" spc="-40">
                <a:latin typeface="Cambria"/>
                <a:cs typeface="Cambria"/>
              </a:rPr>
              <a:t>Fí´sica</a:t>
            </a:r>
            <a:r>
              <a:rPr dirty="0" sz="1100" spc="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y</a:t>
            </a:r>
            <a:r>
              <a:rPr dirty="0" sz="1100" spc="100">
                <a:latin typeface="Cambria"/>
                <a:cs typeface="Cambria"/>
              </a:rPr>
              <a:t> </a:t>
            </a:r>
            <a:r>
              <a:rPr dirty="0" sz="1100" spc="-25">
                <a:latin typeface="Cambria"/>
                <a:cs typeface="Cambria"/>
              </a:rPr>
              <a:t>Recreacio´n,</a:t>
            </a:r>
            <a:r>
              <a:rPr dirty="0" sz="1100" spc="6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establece</a:t>
            </a:r>
            <a:r>
              <a:rPr dirty="0" sz="1100" spc="9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que:</a:t>
            </a:r>
            <a:r>
              <a:rPr dirty="0" sz="1100" spc="145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“El</a:t>
            </a:r>
            <a:r>
              <a:rPr dirty="0" sz="1100" spc="-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Ministerio</a:t>
            </a:r>
            <a:r>
              <a:rPr dirty="0" sz="1100" spc="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Sectorial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es</a:t>
            </a:r>
            <a:r>
              <a:rPr dirty="0" sz="1100" spc="9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el</a:t>
            </a:r>
            <a:r>
              <a:rPr dirty="0" sz="1100" spc="7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órgano</a:t>
            </a:r>
            <a:r>
              <a:rPr dirty="0" sz="1100" spc="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rector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8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planificador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del</a:t>
            </a:r>
            <a:r>
              <a:rPr dirty="0" sz="1100" spc="-10" i="1">
                <a:latin typeface="Cambria"/>
                <a:cs typeface="Cambria"/>
              </a:rPr>
              <a:t> deporte, </a:t>
            </a:r>
            <a:r>
              <a:rPr dirty="0" sz="1100" i="1">
                <a:latin typeface="Cambria"/>
                <a:cs typeface="Cambria"/>
              </a:rPr>
              <a:t>educación</a:t>
            </a:r>
            <a:r>
              <a:rPr dirty="0" sz="1100" spc="2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física</a:t>
            </a:r>
            <a:r>
              <a:rPr dirty="0" sz="1100" spc="3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3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recreación,</a:t>
            </a:r>
            <a:r>
              <a:rPr dirty="0" sz="1100" spc="1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3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le</a:t>
            </a:r>
            <a:r>
              <a:rPr dirty="0" sz="1100" spc="3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corresponde</a:t>
            </a:r>
            <a:r>
              <a:rPr dirty="0" sz="1100" spc="8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establecer,</a:t>
            </a:r>
            <a:r>
              <a:rPr dirty="0" sz="1100" spc="1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ejercer,</a:t>
            </a:r>
            <a:r>
              <a:rPr dirty="0" sz="1100" spc="23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garantizar</a:t>
            </a:r>
            <a:r>
              <a:rPr dirty="0" sz="1100" spc="1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3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aplicar</a:t>
            </a:r>
            <a:r>
              <a:rPr dirty="0" sz="1100" spc="2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las</a:t>
            </a:r>
            <a:r>
              <a:rPr dirty="0" sz="1100" spc="3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políticas,</a:t>
            </a:r>
            <a:r>
              <a:rPr dirty="0" sz="1100" spc="1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directrices</a:t>
            </a:r>
            <a:r>
              <a:rPr dirty="0" sz="1100" spc="2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3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planes</a:t>
            </a:r>
            <a:r>
              <a:rPr dirty="0" sz="1100" spc="3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aplicables</a:t>
            </a:r>
            <a:r>
              <a:rPr dirty="0" sz="1100" spc="16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en</a:t>
            </a:r>
            <a:r>
              <a:rPr dirty="0" sz="1100" spc="3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las</a:t>
            </a:r>
            <a:r>
              <a:rPr dirty="0" sz="1100" spc="25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áreas </a:t>
            </a:r>
            <a:r>
              <a:rPr dirty="0" sz="1100" i="1">
                <a:latin typeface="Cambria"/>
                <a:cs typeface="Cambria"/>
              </a:rPr>
              <a:t>correspondientes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para</a:t>
            </a:r>
            <a:r>
              <a:rPr dirty="0" sz="1100" spc="1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el</a:t>
            </a:r>
            <a:r>
              <a:rPr dirty="0" sz="1100" spc="19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desarrollo</a:t>
            </a:r>
            <a:r>
              <a:rPr dirty="0" sz="1100" spc="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del</a:t>
            </a:r>
            <a:r>
              <a:rPr dirty="0" sz="1100" spc="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sector,</a:t>
            </a:r>
            <a:r>
              <a:rPr dirty="0" sz="1100" spc="19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</a:t>
            </a:r>
            <a:r>
              <a:rPr dirty="0" sz="1100" spc="20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conformidad</a:t>
            </a:r>
            <a:r>
              <a:rPr dirty="0" sz="1100" spc="3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con</a:t>
            </a:r>
            <a:r>
              <a:rPr dirty="0" sz="1100" spc="19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lo</a:t>
            </a:r>
            <a:r>
              <a:rPr dirty="0" sz="1100" spc="1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dispuesto</a:t>
            </a:r>
            <a:r>
              <a:rPr dirty="0" sz="1100" spc="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en</a:t>
            </a:r>
            <a:r>
              <a:rPr dirty="0" sz="1100" spc="19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19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Constitución,</a:t>
            </a:r>
            <a:r>
              <a:rPr dirty="0" sz="1100" spc="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leyes</a:t>
            </a:r>
            <a:r>
              <a:rPr dirty="0" sz="1100" spc="1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instrumentos</a:t>
            </a:r>
            <a:r>
              <a:rPr dirty="0" sz="1100" spc="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internacionales</a:t>
            </a:r>
            <a:r>
              <a:rPr dirty="0" sz="1100" spc="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204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reglamentos </a:t>
            </a:r>
            <a:r>
              <a:rPr dirty="0" sz="1100" i="1">
                <a:latin typeface="Cambria"/>
                <a:cs typeface="Cambria"/>
              </a:rPr>
              <a:t>aplicables</a:t>
            </a:r>
            <a:r>
              <a:rPr dirty="0" sz="1100" spc="25" i="1">
                <a:latin typeface="Cambria"/>
                <a:cs typeface="Cambria"/>
              </a:rPr>
              <a:t> </a:t>
            </a:r>
            <a:r>
              <a:rPr dirty="0" sz="1100" spc="-20" i="1">
                <a:latin typeface="Cambria"/>
                <a:cs typeface="Cambria"/>
              </a:rPr>
              <a:t>(…)”.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100">
              <a:latin typeface="Cambria"/>
              <a:cs typeface="Cambria"/>
            </a:endParaRPr>
          </a:p>
          <a:p>
            <a:pPr algn="just" marL="12700" marR="9525">
              <a:lnSpc>
                <a:spcPct val="113900"/>
              </a:lnSpc>
            </a:pPr>
            <a:r>
              <a:rPr dirty="0" sz="1100">
                <a:latin typeface="Cambria"/>
                <a:cs typeface="Cambria"/>
              </a:rPr>
              <a:t>Con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Decreto</a:t>
            </a:r>
            <a:r>
              <a:rPr dirty="0" sz="1100" spc="-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Ejecutivo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No.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3</a:t>
            </a:r>
            <a:r>
              <a:rPr dirty="0" sz="1100" spc="-1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24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mayo</a:t>
            </a:r>
            <a:r>
              <a:rPr dirty="0" sz="1100" spc="-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2021,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el</a:t>
            </a:r>
            <a:r>
              <a:rPr dirty="0" sz="1100" spc="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Presidente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Constitucional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 spc="-40">
                <a:latin typeface="Cambria"/>
                <a:cs typeface="Cambria"/>
              </a:rPr>
              <a:t>Repu´blica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decreta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el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cambio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100">
                <a:latin typeface="Cambria"/>
                <a:cs typeface="Cambria"/>
              </a:rPr>
              <a:t> </a:t>
            </a:r>
            <a:r>
              <a:rPr dirty="0" sz="1100" spc="-30">
                <a:latin typeface="Cambria"/>
                <a:cs typeface="Cambria"/>
              </a:rPr>
              <a:t>denominacio´n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Secretarí´a </a:t>
            </a:r>
            <a:r>
              <a:rPr dirty="0" sz="1100">
                <a:latin typeface="Cambria"/>
                <a:cs typeface="Cambria"/>
              </a:rPr>
              <a:t>del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Deporte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a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Ministerio</a:t>
            </a:r>
            <a:r>
              <a:rPr dirty="0" sz="1100" spc="-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del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Deporte,</a:t>
            </a:r>
            <a:r>
              <a:rPr dirty="0" sz="1100" spc="-2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manteniendo</a:t>
            </a:r>
            <a:r>
              <a:rPr dirty="0" sz="1100" spc="6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misma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estructura</a:t>
            </a:r>
            <a:r>
              <a:rPr dirty="0" sz="1100" spc="-4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legal</a:t>
            </a:r>
            <a:r>
              <a:rPr dirty="0" sz="1100" spc="5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constante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en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el</a:t>
            </a:r>
            <a:r>
              <a:rPr dirty="0" sz="1100" spc="5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Decreto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Ejecutivo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 spc="-25">
                <a:latin typeface="Cambria"/>
                <a:cs typeface="Cambria"/>
              </a:rPr>
              <a:t>No.438</a:t>
            </a:r>
            <a:r>
              <a:rPr dirty="0" sz="1100" spc="-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publicado</a:t>
            </a:r>
            <a:r>
              <a:rPr dirty="0" sz="1100" spc="-1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en</a:t>
            </a:r>
            <a:r>
              <a:rPr dirty="0" sz="1100" spc="-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el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Suplemento</a:t>
            </a:r>
            <a:r>
              <a:rPr dirty="0" sz="1100" spc="60">
                <a:latin typeface="Cambria"/>
                <a:cs typeface="Cambria"/>
              </a:rPr>
              <a:t> </a:t>
            </a:r>
            <a:r>
              <a:rPr dirty="0" sz="1100" spc="-25">
                <a:latin typeface="Cambria"/>
                <a:cs typeface="Cambria"/>
              </a:rPr>
              <a:t>del </a:t>
            </a:r>
            <a:r>
              <a:rPr dirty="0" sz="1100" spc="-10">
                <a:latin typeface="Cambria"/>
                <a:cs typeface="Cambria"/>
              </a:rPr>
              <a:t>Registro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Oficial</a:t>
            </a:r>
            <a:r>
              <a:rPr dirty="0" sz="1100" spc="-2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No.278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del</a:t>
            </a:r>
            <a:r>
              <a:rPr dirty="0" sz="1100" spc="-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6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julio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2018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y</a:t>
            </a:r>
            <a:r>
              <a:rPr dirty="0" sz="1100" spc="-65">
                <a:latin typeface="Cambria"/>
                <a:cs typeface="Cambria"/>
              </a:rPr>
              <a:t> dema´s</a:t>
            </a:r>
            <a:r>
              <a:rPr dirty="0" sz="1100" spc="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normativa</a:t>
            </a:r>
            <a:r>
              <a:rPr dirty="0" sz="1100" spc="-4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vigente.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100">
              <a:latin typeface="Cambria"/>
              <a:cs typeface="Cambria"/>
            </a:endParaRPr>
          </a:p>
          <a:p>
            <a:pPr algn="just" marL="12700" marR="6350">
              <a:lnSpc>
                <a:spcPct val="113700"/>
              </a:lnSpc>
            </a:pPr>
            <a:r>
              <a:rPr dirty="0" sz="1100">
                <a:latin typeface="Cambria"/>
                <a:cs typeface="Cambria"/>
              </a:rPr>
              <a:t>Con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Decreto</a:t>
            </a:r>
            <a:r>
              <a:rPr dirty="0" sz="1100" spc="-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Ejecutivo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Nro.</a:t>
            </a:r>
            <a:r>
              <a:rPr dirty="0" sz="1100" spc="-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375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18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marzo</a:t>
            </a:r>
            <a:r>
              <a:rPr dirty="0" sz="1100" spc="5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2022,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el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Presidente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Constitucional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 spc="-40">
                <a:latin typeface="Cambria"/>
                <a:cs typeface="Cambria"/>
              </a:rPr>
              <a:t>Repu´blica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declara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al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deporte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como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 spc="-30">
                <a:latin typeface="Cambria"/>
                <a:cs typeface="Cambria"/>
              </a:rPr>
              <a:t>polí´tica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Estado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y</a:t>
            </a:r>
            <a:r>
              <a:rPr dirty="0" sz="1100" spc="10">
                <a:latin typeface="Cambria"/>
                <a:cs typeface="Cambria"/>
              </a:rPr>
              <a:t> </a:t>
            </a:r>
            <a:r>
              <a:rPr dirty="0" sz="1100" spc="-25">
                <a:latin typeface="Cambria"/>
                <a:cs typeface="Cambria"/>
              </a:rPr>
              <a:t>en </a:t>
            </a:r>
            <a:r>
              <a:rPr dirty="0" sz="1100">
                <a:latin typeface="Cambria"/>
                <a:cs typeface="Cambria"/>
              </a:rPr>
              <a:t>su</a:t>
            </a:r>
            <a:r>
              <a:rPr dirty="0" sz="1100" spc="10">
                <a:latin typeface="Cambria"/>
                <a:cs typeface="Cambria"/>
              </a:rPr>
              <a:t> </a:t>
            </a:r>
            <a:r>
              <a:rPr dirty="0" sz="1100" spc="-40">
                <a:latin typeface="Cambria"/>
                <a:cs typeface="Cambria"/>
              </a:rPr>
              <a:t>Artí´culo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1</a:t>
            </a:r>
            <a:r>
              <a:rPr dirty="0" sz="1100" spc="85">
                <a:latin typeface="Cambria"/>
                <a:cs typeface="Cambria"/>
              </a:rPr>
              <a:t> </a:t>
            </a:r>
            <a:r>
              <a:rPr dirty="0" sz="1100" spc="-50">
                <a:latin typeface="Cambria"/>
                <a:cs typeface="Cambria"/>
              </a:rPr>
              <a:t>sen˜ala</a:t>
            </a:r>
            <a:r>
              <a:rPr dirty="0" sz="1100" spc="8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como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finalidad:</a:t>
            </a:r>
            <a:r>
              <a:rPr dirty="0" sz="1100" spc="145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“(…)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promover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la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salud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física</a:t>
            </a:r>
            <a:r>
              <a:rPr dirty="0" sz="1100" spc="1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mental,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el</a:t>
            </a:r>
            <a:r>
              <a:rPr dirty="0" sz="1100" spc="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desarrollo</a:t>
            </a:r>
            <a:r>
              <a:rPr dirty="0" sz="1100" spc="-3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social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económico,</a:t>
            </a:r>
            <a:r>
              <a:rPr dirty="0" sz="1100" spc="1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seguridad,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la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integración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comunitaria,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spc="-25" i="1">
                <a:latin typeface="Cambria"/>
                <a:cs typeface="Cambria"/>
              </a:rPr>
              <a:t>la </a:t>
            </a:r>
            <a:r>
              <a:rPr dirty="0" sz="1100" i="1">
                <a:latin typeface="Cambria"/>
                <a:cs typeface="Cambria"/>
              </a:rPr>
              <a:t>educación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formación</a:t>
            </a:r>
            <a:r>
              <a:rPr dirty="0" sz="1100" spc="-7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</a:t>
            </a:r>
            <a:r>
              <a:rPr dirty="0" sz="1100" spc="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niños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-65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jóvenes”</a:t>
            </a:r>
            <a:r>
              <a:rPr dirty="0" sz="1100" spc="-10">
                <a:latin typeface="Cambria"/>
                <a:cs typeface="Cambria"/>
              </a:rPr>
              <a:t>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110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100">
                <a:latin typeface="Cambria"/>
                <a:cs typeface="Cambria"/>
              </a:rPr>
              <a:t>En</a:t>
            </a:r>
            <a:r>
              <a:rPr dirty="0" sz="1100" spc="-5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este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sentido,</a:t>
            </a:r>
            <a:r>
              <a:rPr dirty="0" sz="1100" spc="-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30">
                <a:latin typeface="Cambria"/>
                <a:cs typeface="Cambria"/>
              </a:rPr>
              <a:t> </a:t>
            </a:r>
            <a:r>
              <a:rPr dirty="0" sz="1100" b="1">
                <a:latin typeface="Cambria"/>
                <a:cs typeface="Cambria"/>
              </a:rPr>
              <a:t>misión</a:t>
            </a:r>
            <a:r>
              <a:rPr dirty="0" sz="1100" spc="-95" b="1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del</a:t>
            </a:r>
            <a:r>
              <a:rPr dirty="0" sz="1100" spc="-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Ministerio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del</a:t>
            </a:r>
            <a:r>
              <a:rPr dirty="0" sz="1100" spc="-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Deporte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 spc="-25">
                <a:latin typeface="Cambria"/>
                <a:cs typeface="Cambria"/>
              </a:rPr>
              <a:t>es: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1100">
              <a:latin typeface="Cambria"/>
              <a:cs typeface="Cambria"/>
            </a:endParaRPr>
          </a:p>
          <a:p>
            <a:pPr marL="241300">
              <a:lnSpc>
                <a:spcPct val="100000"/>
              </a:lnSpc>
            </a:pPr>
            <a:r>
              <a:rPr dirty="0" sz="1100" i="1">
                <a:latin typeface="Cambria"/>
                <a:cs typeface="Cambria"/>
              </a:rPr>
              <a:t>“Somos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institución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rectora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que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genera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ejecuta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políticas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públicas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innovadoras,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transparentes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inclusivas</a:t>
            </a:r>
            <a:r>
              <a:rPr dirty="0" sz="1100" spc="-1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relacionadasal</a:t>
            </a:r>
            <a:r>
              <a:rPr dirty="0" sz="1100" spc="8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deporte,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educación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física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3602" y="1045781"/>
            <a:ext cx="8928735" cy="15328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25"/>
              </a:spcBef>
            </a:pP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recreación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como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herramientas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para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el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desarrollo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integral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</a:t>
            </a:r>
            <a:r>
              <a:rPr dirty="0" sz="1100" spc="-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los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ecuatorianos,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con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participación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</a:t>
            </a:r>
            <a:r>
              <a:rPr dirty="0" sz="1100" spc="7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todos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los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actores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del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ecosistema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deportivo”.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Cambria"/>
                <a:cs typeface="Cambria"/>
              </a:rPr>
              <a:t>Por</a:t>
            </a:r>
            <a:r>
              <a:rPr dirty="0" sz="1100" spc="-11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su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parte,</a:t>
            </a:r>
            <a:r>
              <a:rPr dirty="0" sz="1100" spc="-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la</a:t>
            </a:r>
            <a:r>
              <a:rPr dirty="0" sz="1100" spc="40">
                <a:latin typeface="Cambria"/>
                <a:cs typeface="Cambria"/>
              </a:rPr>
              <a:t> </a:t>
            </a:r>
            <a:r>
              <a:rPr dirty="0" sz="1100" b="1">
                <a:latin typeface="Cambria"/>
                <a:cs typeface="Cambria"/>
              </a:rPr>
              <a:t>visión</a:t>
            </a:r>
            <a:r>
              <a:rPr dirty="0" sz="1100" spc="-90" b="1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-4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esta</a:t>
            </a:r>
            <a:r>
              <a:rPr dirty="0" sz="1100" spc="-4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Cartera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de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Estado</a:t>
            </a:r>
            <a:r>
              <a:rPr dirty="0" sz="1100" spc="-15">
                <a:latin typeface="Cambria"/>
                <a:cs typeface="Cambria"/>
              </a:rPr>
              <a:t> </a:t>
            </a:r>
            <a:r>
              <a:rPr dirty="0" sz="1100" spc="-25">
                <a:latin typeface="Cambria"/>
                <a:cs typeface="Cambria"/>
              </a:rPr>
              <a:t>es: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1100">
              <a:latin typeface="Cambria"/>
              <a:cs typeface="Cambria"/>
            </a:endParaRPr>
          </a:p>
          <a:p>
            <a:pPr marL="241300" marR="5080">
              <a:lnSpc>
                <a:spcPct val="108100"/>
              </a:lnSpc>
              <a:spcBef>
                <a:spcPts val="5"/>
              </a:spcBef>
            </a:pPr>
            <a:r>
              <a:rPr dirty="0" sz="1100" i="1">
                <a:latin typeface="Cambria"/>
                <a:cs typeface="Cambria"/>
              </a:rPr>
              <a:t>“Ser</a:t>
            </a:r>
            <a:r>
              <a:rPr dirty="0" sz="1100" spc="-6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institución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que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potencia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los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deportistas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ecuatorianos</a:t>
            </a:r>
            <a:r>
              <a:rPr dirty="0" sz="1100" spc="-2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transformaal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Ecuador</a:t>
            </a:r>
            <a:r>
              <a:rPr dirty="0" sz="1100" spc="-6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en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un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país</a:t>
            </a:r>
            <a:r>
              <a:rPr dirty="0" sz="1100" spc="-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activo</a:t>
            </a:r>
            <a:r>
              <a:rPr dirty="0" sz="1100" spc="-1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-4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saludable</a:t>
            </a:r>
            <a:r>
              <a:rPr dirty="0" sz="1100" spc="-13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través</a:t>
            </a:r>
            <a:r>
              <a:rPr dirty="0" sz="1100" spc="12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del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fomento </a:t>
            </a:r>
            <a:r>
              <a:rPr dirty="0" sz="1100" i="1">
                <a:latin typeface="Cambria"/>
                <a:cs typeface="Cambria"/>
              </a:rPr>
              <a:t>de</a:t>
            </a:r>
            <a:r>
              <a:rPr dirty="0" sz="1100" spc="-3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la</a:t>
            </a:r>
            <a:r>
              <a:rPr dirty="0" sz="1100" spc="-4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actividad </a:t>
            </a:r>
            <a:r>
              <a:rPr dirty="0" sz="1100" i="1">
                <a:latin typeface="Cambria"/>
                <a:cs typeface="Cambria"/>
              </a:rPr>
              <a:t>física,</a:t>
            </a:r>
            <a:r>
              <a:rPr dirty="0" sz="1100" spc="3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deportiva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y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recreativa</a:t>
            </a:r>
            <a:r>
              <a:rPr dirty="0" sz="1100" spc="-55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con</a:t>
            </a:r>
            <a:r>
              <a:rPr dirty="0" sz="1100" spc="3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innovación,</a:t>
            </a:r>
            <a:r>
              <a:rPr dirty="0" sz="1100" spc="-6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transparencia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i="1">
                <a:latin typeface="Cambria"/>
                <a:cs typeface="Cambria"/>
              </a:rPr>
              <a:t>e</a:t>
            </a:r>
            <a:r>
              <a:rPr dirty="0" sz="1100" spc="-50" i="1">
                <a:latin typeface="Cambria"/>
                <a:cs typeface="Cambria"/>
              </a:rPr>
              <a:t> </a:t>
            </a:r>
            <a:r>
              <a:rPr dirty="0" sz="1100" spc="-10" i="1">
                <a:latin typeface="Cambria"/>
                <a:cs typeface="Cambria"/>
              </a:rPr>
              <a:t>inclusión”.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Siendo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laestructura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Oficina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Técnica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Zonal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</a:t>
            </a:r>
            <a:r>
              <a:rPr dirty="0" sz="1100" spc="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</a:t>
            </a:r>
            <a:r>
              <a:rPr dirty="0" sz="1100" spc="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2023,</a:t>
            </a:r>
            <a:r>
              <a:rPr dirty="0" sz="1100" spc="1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siguiente: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609975" y="5194236"/>
            <a:ext cx="3473450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b="1">
                <a:latin typeface="Calibri"/>
                <a:cs typeface="Calibri"/>
              </a:rPr>
              <a:t>Fuente:</a:t>
            </a:r>
            <a:r>
              <a:rPr dirty="0" sz="950" spc="-15" b="1">
                <a:latin typeface="Calibri"/>
                <a:cs typeface="Calibri"/>
              </a:rPr>
              <a:t> </a:t>
            </a:r>
            <a:r>
              <a:rPr dirty="0" sz="950">
                <a:latin typeface="Arial MT"/>
                <a:cs typeface="Arial MT"/>
              </a:rPr>
              <a:t>Ministerio</a:t>
            </a:r>
            <a:r>
              <a:rPr dirty="0" sz="950" spc="125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del</a:t>
            </a:r>
            <a:r>
              <a:rPr dirty="0" sz="950" spc="70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Deporte</a:t>
            </a:r>
            <a:r>
              <a:rPr dirty="0" sz="950" spc="225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/</a:t>
            </a:r>
            <a:r>
              <a:rPr dirty="0" sz="950" spc="95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Oficina</a:t>
            </a:r>
            <a:r>
              <a:rPr dirty="0" sz="950" spc="125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Técnica</a:t>
            </a:r>
            <a:r>
              <a:rPr dirty="0" sz="950" spc="125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de</a:t>
            </a:r>
            <a:r>
              <a:rPr dirty="0" sz="950" spc="125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la</a:t>
            </a:r>
            <a:r>
              <a:rPr dirty="0" sz="950" spc="40">
                <a:latin typeface="Arial MT"/>
                <a:cs typeface="Arial MT"/>
              </a:rPr>
              <a:t> </a:t>
            </a:r>
            <a:r>
              <a:rPr dirty="0" sz="950">
                <a:latin typeface="Arial MT"/>
                <a:cs typeface="Arial MT"/>
              </a:rPr>
              <a:t>Zonal</a:t>
            </a:r>
            <a:r>
              <a:rPr dirty="0" sz="950" spc="229">
                <a:latin typeface="Arial MT"/>
                <a:cs typeface="Arial MT"/>
              </a:rPr>
              <a:t> </a:t>
            </a:r>
            <a:r>
              <a:rPr dirty="0" sz="950" spc="-25">
                <a:latin typeface="Arial MT"/>
                <a:cs typeface="Arial MT"/>
              </a:rPr>
              <a:t>2.</a:t>
            </a:r>
            <a:endParaRPr sz="950">
              <a:latin typeface="Arial MT"/>
              <a:cs typeface="Arial M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794" y="1266189"/>
            <a:ext cx="9324975" cy="37560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3602" y="1055306"/>
            <a:ext cx="8928100" cy="46894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lvl="1" marL="498475" indent="-485775">
              <a:lnSpc>
                <a:spcPct val="100000"/>
              </a:lnSpc>
              <a:spcBef>
                <a:spcPts val="125"/>
              </a:spcBef>
              <a:buAutoNum type="arabicPeriod"/>
              <a:tabLst>
                <a:tab pos="498475" algn="l"/>
              </a:tabLst>
            </a:pPr>
            <a:r>
              <a:rPr dirty="0" sz="1400" b="1">
                <a:solidFill>
                  <a:srgbClr val="1F3863"/>
                </a:solidFill>
                <a:latin typeface="Tahoma"/>
                <a:cs typeface="Tahoma"/>
              </a:rPr>
              <a:t>Sede</a:t>
            </a:r>
            <a:r>
              <a:rPr dirty="0" sz="1400" spc="-40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-10" b="1">
                <a:solidFill>
                  <a:srgbClr val="1F3863"/>
                </a:solidFill>
                <a:latin typeface="Tahoma"/>
                <a:cs typeface="Tahoma"/>
              </a:rPr>
              <a:t>Administrativa</a:t>
            </a:r>
            <a:endParaRPr sz="1400">
              <a:latin typeface="Tahoma"/>
              <a:cs typeface="Tahoma"/>
            </a:endParaRPr>
          </a:p>
          <a:p>
            <a:pPr lvl="1">
              <a:lnSpc>
                <a:spcPct val="100000"/>
              </a:lnSpc>
              <a:spcBef>
                <a:spcPts val="445"/>
              </a:spcBef>
              <a:buClr>
                <a:srgbClr val="001F5F"/>
              </a:buClr>
              <a:buFont typeface="Tahoma"/>
              <a:buAutoNum type="arabicPeriod"/>
            </a:pPr>
            <a:endParaRPr sz="1400">
              <a:latin typeface="Tahoma"/>
              <a:cs typeface="Tahoma"/>
            </a:endParaRPr>
          </a:p>
          <a:p>
            <a:pPr marL="98425" marR="4478655">
              <a:lnSpc>
                <a:spcPct val="104400"/>
              </a:lnSpc>
              <a:spcBef>
                <a:spcPts val="5"/>
              </a:spcBef>
            </a:pPr>
            <a:r>
              <a:rPr dirty="0" sz="1100" b="1">
                <a:latin typeface="Calibri"/>
                <a:cs typeface="Calibri"/>
              </a:rPr>
              <a:t>Dirección</a:t>
            </a:r>
            <a:r>
              <a:rPr dirty="0" sz="1100">
                <a:latin typeface="Calibri"/>
                <a:cs typeface="Calibri"/>
              </a:rPr>
              <a:t>: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200">
                <a:latin typeface="Calibri Light"/>
                <a:cs typeface="Calibri Light"/>
              </a:rPr>
              <a:t>Calle</a:t>
            </a:r>
            <a:r>
              <a:rPr dirty="0" sz="1200" spc="-5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6</a:t>
            </a:r>
            <a:r>
              <a:rPr dirty="0" sz="1200" spc="-25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de</a:t>
            </a:r>
            <a:r>
              <a:rPr dirty="0" sz="1200" spc="10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Diciembre</a:t>
            </a:r>
            <a:r>
              <a:rPr dirty="0" sz="1200" spc="-5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entre</a:t>
            </a:r>
            <a:r>
              <a:rPr dirty="0" sz="1200" spc="-10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Enrique</a:t>
            </a:r>
            <a:r>
              <a:rPr dirty="0" sz="1200" spc="-5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Castillo</a:t>
            </a:r>
            <a:r>
              <a:rPr dirty="0" sz="1200" spc="-40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y</a:t>
            </a:r>
            <a:r>
              <a:rPr dirty="0" sz="1200" spc="-20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Jorge</a:t>
            </a:r>
            <a:r>
              <a:rPr dirty="0" sz="1200" spc="-10">
                <a:latin typeface="Calibri Light"/>
                <a:cs typeface="Calibri Light"/>
              </a:rPr>
              <a:t> Rodríguez </a:t>
            </a:r>
            <a:r>
              <a:rPr dirty="0" sz="1200">
                <a:latin typeface="Calibri Light"/>
                <a:cs typeface="Calibri Light"/>
              </a:rPr>
              <a:t>Código</a:t>
            </a:r>
            <a:r>
              <a:rPr dirty="0" sz="1200" spc="-65">
                <a:latin typeface="Calibri Light"/>
                <a:cs typeface="Calibri Light"/>
              </a:rPr>
              <a:t> </a:t>
            </a:r>
            <a:r>
              <a:rPr dirty="0" sz="1200" spc="-10">
                <a:latin typeface="Calibri Light"/>
                <a:cs typeface="Calibri Light"/>
              </a:rPr>
              <a:t>Postal:</a:t>
            </a:r>
            <a:r>
              <a:rPr dirty="0" sz="1200" spc="-50">
                <a:latin typeface="Calibri Light"/>
                <a:cs typeface="Calibri Light"/>
              </a:rPr>
              <a:t> </a:t>
            </a:r>
            <a:r>
              <a:rPr dirty="0" sz="1200" spc="-10">
                <a:latin typeface="Calibri Light"/>
                <a:cs typeface="Calibri Light"/>
              </a:rPr>
              <a:t>220202</a:t>
            </a:r>
            <a:r>
              <a:rPr dirty="0" sz="1200" spc="40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Orellana</a:t>
            </a:r>
            <a:r>
              <a:rPr dirty="0" sz="1200" spc="35">
                <a:latin typeface="Calibri Light"/>
                <a:cs typeface="Calibri Light"/>
              </a:rPr>
              <a:t> </a:t>
            </a:r>
            <a:r>
              <a:rPr dirty="0" sz="1200">
                <a:latin typeface="Calibri Light"/>
                <a:cs typeface="Calibri Light"/>
              </a:rPr>
              <a:t>–</a:t>
            </a:r>
            <a:r>
              <a:rPr dirty="0" sz="1200" spc="-30">
                <a:latin typeface="Calibri Light"/>
                <a:cs typeface="Calibri Light"/>
              </a:rPr>
              <a:t> </a:t>
            </a:r>
            <a:r>
              <a:rPr dirty="0" sz="1200" spc="-10">
                <a:latin typeface="Calibri Light"/>
                <a:cs typeface="Calibri Light"/>
              </a:rPr>
              <a:t>Ecuador</a:t>
            </a:r>
            <a:endParaRPr sz="1200">
              <a:latin typeface="Calibri Light"/>
              <a:cs typeface="Calibri Light"/>
            </a:endParaRPr>
          </a:p>
          <a:p>
            <a:pPr marL="107950">
              <a:lnSpc>
                <a:spcPct val="100000"/>
              </a:lnSpc>
              <a:spcBef>
                <a:spcPts val="10"/>
              </a:spcBef>
            </a:pPr>
            <a:r>
              <a:rPr dirty="0" sz="1100" b="1">
                <a:latin typeface="Calibri"/>
                <a:cs typeface="Calibri"/>
              </a:rPr>
              <a:t>Página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Web</a:t>
            </a:r>
            <a:r>
              <a:rPr dirty="0" sz="1100">
                <a:latin typeface="Calibri"/>
                <a:cs typeface="Calibri"/>
              </a:rPr>
              <a:t>: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  <a:hlinkClick r:id="rId2"/>
              </a:rPr>
              <a:t>www.deporte.gob.ec</a:t>
            </a:r>
            <a:r>
              <a:rPr dirty="0" sz="1100" spc="-1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98425">
              <a:lnSpc>
                <a:spcPct val="100000"/>
              </a:lnSpc>
              <a:spcBef>
                <a:spcPts val="229"/>
              </a:spcBef>
            </a:pPr>
            <a:r>
              <a:rPr dirty="0" sz="1100" b="1">
                <a:latin typeface="Calibri"/>
                <a:cs typeface="Calibri"/>
              </a:rPr>
              <a:t>Teléfono:</a:t>
            </a:r>
            <a:r>
              <a:rPr dirty="0" sz="1100" spc="-50" b="1">
                <a:latin typeface="Calibri"/>
                <a:cs typeface="Calibri"/>
              </a:rPr>
              <a:t> </a:t>
            </a:r>
            <a:r>
              <a:rPr dirty="0" sz="1200" spc="-10">
                <a:latin typeface="Calibri Light"/>
                <a:cs typeface="Calibri Light"/>
              </a:rPr>
              <a:t>593-06-2882595</a:t>
            </a: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200">
              <a:latin typeface="Calibri Light"/>
              <a:cs typeface="Calibri Light"/>
            </a:endParaRPr>
          </a:p>
          <a:p>
            <a:pPr lvl="1" marL="469900" indent="-457200">
              <a:lnSpc>
                <a:spcPct val="100000"/>
              </a:lnSpc>
              <a:spcBef>
                <a:spcPts val="5"/>
              </a:spcBef>
              <a:buClr>
                <a:srgbClr val="001F5F"/>
              </a:buClr>
              <a:buFont typeface="Tahoma"/>
              <a:buAutoNum type="arabicPeriod" startAt="2"/>
              <a:tabLst>
                <a:tab pos="469900" algn="l"/>
              </a:tabLst>
            </a:pPr>
            <a:r>
              <a:rPr dirty="0" sz="1400" spc="-25" b="1">
                <a:solidFill>
                  <a:srgbClr val="1F3863"/>
                </a:solidFill>
                <a:latin typeface="Tahoma"/>
                <a:cs typeface="Tahoma"/>
              </a:rPr>
              <a:t>Período</a:t>
            </a:r>
            <a:r>
              <a:rPr dirty="0" sz="1400" spc="-170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80" b="1">
                <a:solidFill>
                  <a:srgbClr val="1F3863"/>
                </a:solidFill>
                <a:latin typeface="Tahoma"/>
                <a:cs typeface="Tahoma"/>
              </a:rPr>
              <a:t>de</a:t>
            </a:r>
            <a:r>
              <a:rPr dirty="0" sz="1400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-20" b="1">
                <a:solidFill>
                  <a:srgbClr val="1F3863"/>
                </a:solidFill>
                <a:latin typeface="Tahoma"/>
                <a:cs typeface="Tahoma"/>
              </a:rPr>
              <a:t>Rendición</a:t>
            </a:r>
            <a:r>
              <a:rPr dirty="0" sz="1400" spc="-195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80" b="1">
                <a:solidFill>
                  <a:srgbClr val="1F3863"/>
                </a:solidFill>
                <a:latin typeface="Tahoma"/>
                <a:cs typeface="Tahoma"/>
              </a:rPr>
              <a:t>de</a:t>
            </a:r>
            <a:r>
              <a:rPr dirty="0" sz="1400" spc="5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-10" b="1">
                <a:solidFill>
                  <a:srgbClr val="1F3863"/>
                </a:solidFill>
                <a:latin typeface="Tahoma"/>
                <a:cs typeface="Tahoma"/>
              </a:rPr>
              <a:t>Cuentas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400">
              <a:latin typeface="Tahoma"/>
              <a:cs typeface="Tahoma"/>
            </a:endParaRPr>
          </a:p>
          <a:p>
            <a:pPr algn="just" marL="12700" marR="5080">
              <a:lnSpc>
                <a:spcPct val="117600"/>
              </a:lnSpc>
            </a:pPr>
            <a:r>
              <a:rPr dirty="0" sz="1100" spc="-10">
                <a:latin typeface="Calibri"/>
                <a:cs typeface="Calibri"/>
              </a:rPr>
              <a:t>El</a:t>
            </a:r>
            <a:r>
              <a:rPr dirty="0" sz="1100" spc="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artículo</a:t>
            </a:r>
            <a:r>
              <a:rPr dirty="0" sz="1100" spc="-20">
                <a:latin typeface="Calibri"/>
                <a:cs typeface="Calibri"/>
              </a:rPr>
              <a:t> 89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Ley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Orgánica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Participación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Ciudadana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Control</a:t>
            </a:r>
            <a:r>
              <a:rPr dirty="0" sz="1100" spc="15">
                <a:latin typeface="Calibri"/>
                <a:cs typeface="Calibri"/>
              </a:rPr>
              <a:t> Social: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“</a:t>
            </a:r>
            <a:r>
              <a:rPr dirty="0" sz="1100" spc="20" i="1">
                <a:latin typeface="Calibri"/>
                <a:cs typeface="Calibri"/>
              </a:rPr>
              <a:t>Se</a:t>
            </a:r>
            <a:r>
              <a:rPr dirty="0" sz="1100" spc="-4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concibe</a:t>
            </a:r>
            <a:r>
              <a:rPr dirty="0" sz="1100" spc="-40" i="1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la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rendición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3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cuentas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como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un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proceso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sistemático,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-15" i="1">
                <a:latin typeface="Calibri"/>
                <a:cs typeface="Calibri"/>
              </a:rPr>
              <a:t>deliberado,</a:t>
            </a:r>
            <a:r>
              <a:rPr dirty="0" sz="1100" spc="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interactivo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y</a:t>
            </a:r>
            <a:r>
              <a:rPr dirty="0" sz="1100" spc="7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universal,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que</a:t>
            </a:r>
            <a:r>
              <a:rPr dirty="0" sz="1100" spc="-4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involucra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autoridades,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funcionarias</a:t>
            </a:r>
            <a:r>
              <a:rPr dirty="0" sz="1100" spc="3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y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funcionarios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o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sus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representantes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y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representantes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legales,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según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sea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el</a:t>
            </a:r>
            <a:r>
              <a:rPr dirty="0" sz="1100" spc="-6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caso,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que</a:t>
            </a:r>
            <a:r>
              <a:rPr dirty="0" sz="1100" spc="-40" i="1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estén</a:t>
            </a:r>
            <a:r>
              <a:rPr dirty="0" sz="1100" spc="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obligadas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u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obligados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a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informar</a:t>
            </a:r>
            <a:r>
              <a:rPr dirty="0" sz="1100" spc="-11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y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someterse</a:t>
            </a:r>
            <a:r>
              <a:rPr dirty="0" sz="1100" spc="-114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a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evaluación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-114" i="1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la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ciudadanía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por</a:t>
            </a:r>
            <a:r>
              <a:rPr dirty="0" sz="1100" spc="-11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las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acciones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u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omisiones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en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el</a:t>
            </a:r>
            <a:r>
              <a:rPr dirty="0" sz="1100" spc="15" i="1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ejercicio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-4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su</a:t>
            </a:r>
            <a:r>
              <a:rPr dirty="0" sz="1100" spc="3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gestión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y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en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la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administración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-15" i="1">
                <a:latin typeface="Calibri"/>
                <a:cs typeface="Calibri"/>
              </a:rPr>
              <a:t>de</a:t>
            </a:r>
            <a:r>
              <a:rPr dirty="0" sz="1100" spc="5" i="1">
                <a:latin typeface="Calibri"/>
                <a:cs typeface="Calibri"/>
              </a:rPr>
              <a:t> recursos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públicos”.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100">
              <a:latin typeface="Calibri"/>
              <a:cs typeface="Calibri"/>
            </a:endParaRPr>
          </a:p>
          <a:p>
            <a:pPr algn="just" marL="12700" marR="7620">
              <a:lnSpc>
                <a:spcPct val="117600"/>
              </a:lnSpc>
            </a:pPr>
            <a:r>
              <a:rPr dirty="0" sz="1100" spc="-10">
                <a:latin typeface="Calibri"/>
                <a:cs typeface="Calibri"/>
              </a:rPr>
              <a:t>El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artículo</a:t>
            </a:r>
            <a:r>
              <a:rPr dirty="0" sz="1100" spc="-20">
                <a:latin typeface="Calibri"/>
                <a:cs typeface="Calibri"/>
              </a:rPr>
              <a:t> 90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misma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Ley,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señala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que:</a:t>
            </a:r>
            <a:r>
              <a:rPr dirty="0" sz="1100" spc="-140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“Las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autoridades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del</a:t>
            </a:r>
            <a:r>
              <a:rPr dirty="0" sz="1100" spc="-13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Estado,</a:t>
            </a:r>
            <a:r>
              <a:rPr dirty="0" sz="1100" spc="-85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electas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o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-114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libre</a:t>
            </a:r>
            <a:r>
              <a:rPr dirty="0" sz="1100" spc="-114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remoción,</a:t>
            </a:r>
            <a:r>
              <a:rPr dirty="0" sz="1100" spc="-8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representantes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legales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-114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las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empresas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públicas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o</a:t>
            </a:r>
            <a:r>
              <a:rPr dirty="0" sz="1100" spc="-80" i="1">
                <a:latin typeface="Calibri"/>
                <a:cs typeface="Calibri"/>
              </a:rPr>
              <a:t> </a:t>
            </a:r>
            <a:r>
              <a:rPr dirty="0" sz="1100" spc="-20" i="1">
                <a:latin typeface="Calibri"/>
                <a:cs typeface="Calibri"/>
              </a:rPr>
              <a:t>personas</a:t>
            </a:r>
            <a:r>
              <a:rPr dirty="0" sz="1100" spc="5" i="1">
                <a:latin typeface="Calibri"/>
                <a:cs typeface="Calibri"/>
              </a:rPr>
              <a:t> jurídicas</a:t>
            </a:r>
            <a:r>
              <a:rPr dirty="0" sz="1100" spc="6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del</a:t>
            </a:r>
            <a:r>
              <a:rPr dirty="0" sz="1100" spc="1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sector</a:t>
            </a:r>
            <a:r>
              <a:rPr dirty="0" sz="1100" spc="110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privado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que</a:t>
            </a:r>
            <a:r>
              <a:rPr dirty="0" sz="1100" spc="3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manejen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25" i="1">
                <a:latin typeface="Calibri"/>
                <a:cs typeface="Calibri"/>
              </a:rPr>
              <a:t>fondos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públicos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o</a:t>
            </a:r>
            <a:r>
              <a:rPr dirty="0" sz="1100" spc="7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desarrollen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actividades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11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interés</a:t>
            </a:r>
            <a:r>
              <a:rPr dirty="0" sz="1100" spc="6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público,</a:t>
            </a:r>
            <a:r>
              <a:rPr dirty="0" sz="1100" spc="6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los</a:t>
            </a:r>
            <a:r>
              <a:rPr dirty="0" sz="1100" spc="6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medios</a:t>
            </a:r>
            <a:r>
              <a:rPr dirty="0" sz="1100" spc="60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3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comunicación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social,</a:t>
            </a:r>
            <a:r>
              <a:rPr dirty="0" sz="1100" spc="6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a</a:t>
            </a:r>
            <a:r>
              <a:rPr dirty="0" sz="1100" spc="14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través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11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sus</a:t>
            </a:r>
            <a:r>
              <a:rPr dirty="0" sz="1100" spc="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representantes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legales,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están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obligados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a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rendir</a:t>
            </a:r>
            <a:r>
              <a:rPr dirty="0" sz="1100" spc="-3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cuentas,</a:t>
            </a:r>
            <a:r>
              <a:rPr dirty="0" sz="1100" spc="-1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sin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perjuicio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de</a:t>
            </a:r>
            <a:r>
              <a:rPr dirty="0" sz="1100" spc="3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las</a:t>
            </a:r>
            <a:r>
              <a:rPr dirty="0" sz="1100" spc="6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responsabilidades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20" i="1">
                <a:latin typeface="Calibri"/>
                <a:cs typeface="Calibri"/>
              </a:rPr>
              <a:t>que</a:t>
            </a:r>
            <a:r>
              <a:rPr dirty="0" sz="1100" spc="-4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tienen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las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servidoras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y</a:t>
            </a:r>
            <a:r>
              <a:rPr dirty="0" sz="1100" spc="100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los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servidores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públicos</a:t>
            </a:r>
            <a:r>
              <a:rPr dirty="0" sz="1100" spc="-15" i="1">
                <a:latin typeface="Calibri"/>
                <a:cs typeface="Calibri"/>
              </a:rPr>
              <a:t> </a:t>
            </a:r>
            <a:r>
              <a:rPr dirty="0" sz="1100" spc="15" i="1">
                <a:latin typeface="Calibri"/>
                <a:cs typeface="Calibri"/>
              </a:rPr>
              <a:t>sobre</a:t>
            </a:r>
            <a:r>
              <a:rPr dirty="0" sz="1100" spc="-40" i="1">
                <a:latin typeface="Calibri"/>
                <a:cs typeface="Calibri"/>
              </a:rPr>
              <a:t> </a:t>
            </a:r>
            <a:r>
              <a:rPr dirty="0" sz="1100" spc="-5" i="1">
                <a:latin typeface="Calibri"/>
                <a:cs typeface="Calibri"/>
              </a:rPr>
              <a:t>sus</a:t>
            </a:r>
            <a:r>
              <a:rPr dirty="0" sz="1100" spc="5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actos</a:t>
            </a:r>
            <a:r>
              <a:rPr dirty="0" sz="1100" spc="-90" i="1">
                <a:latin typeface="Calibri"/>
                <a:cs typeface="Calibri"/>
              </a:rPr>
              <a:t> </a:t>
            </a:r>
            <a:r>
              <a:rPr dirty="0" sz="1100" spc="10" i="1">
                <a:latin typeface="Calibri"/>
                <a:cs typeface="Calibri"/>
              </a:rPr>
              <a:t>y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5" i="1">
                <a:latin typeface="Calibri"/>
                <a:cs typeface="Calibri"/>
              </a:rPr>
              <a:t>omisiones”.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100">
              <a:latin typeface="Calibri"/>
              <a:cs typeface="Calibri"/>
            </a:endParaRPr>
          </a:p>
          <a:p>
            <a:pPr algn="just" marL="12700" marR="10160">
              <a:lnSpc>
                <a:spcPct val="116700"/>
              </a:lnSpc>
            </a:pPr>
            <a:r>
              <a:rPr dirty="0" sz="1100">
                <a:latin typeface="Calibri"/>
                <a:cs typeface="Calibri"/>
              </a:rPr>
              <a:t>Por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</a:t>
            </a:r>
            <a:r>
              <a:rPr dirty="0" sz="1100" spc="1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expuesto,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presente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informe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recoge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gestión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realizada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Ministerio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Deporte,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marco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sus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responsabi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lidades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atribuciones,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el </a:t>
            </a:r>
            <a:r>
              <a:rPr dirty="0" sz="1100">
                <a:latin typeface="Calibri"/>
                <a:cs typeface="Calibri"/>
              </a:rPr>
              <a:t>apoyo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cada</a:t>
            </a:r>
            <a:r>
              <a:rPr dirty="0" sz="1100" spc="204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las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autoridades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sus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funcionarios,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quienes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coadyuvaron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consecución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los</a:t>
            </a:r>
            <a:r>
              <a:rPr dirty="0" sz="1100" spc="1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objetivos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institucionales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establecidos,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así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como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los </a:t>
            </a:r>
            <a:r>
              <a:rPr dirty="0" sz="1100" spc="10">
                <a:latin typeface="Calibri"/>
                <a:cs typeface="Calibri"/>
              </a:rPr>
              <a:t>objetivos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nacionales,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durante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el año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2023.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83602" y="1055306"/>
            <a:ext cx="8925560" cy="31254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39395" indent="-226695">
              <a:lnSpc>
                <a:spcPct val="100000"/>
              </a:lnSpc>
              <a:spcBef>
                <a:spcPts val="125"/>
              </a:spcBef>
              <a:buClr>
                <a:srgbClr val="365F91"/>
              </a:buClr>
              <a:buFont typeface="Tahoma"/>
              <a:buAutoNum type="arabicPeriod" startAt="2"/>
              <a:tabLst>
                <a:tab pos="239395" algn="l"/>
              </a:tabLst>
            </a:pPr>
            <a:r>
              <a:rPr dirty="0" sz="1550" spc="-50">
                <a:solidFill>
                  <a:srgbClr val="365F91"/>
                </a:solidFill>
                <a:latin typeface="Verdana"/>
                <a:cs typeface="Verdana"/>
              </a:rPr>
              <a:t>ARTICULACIÓN</a:t>
            </a:r>
            <a:r>
              <a:rPr dirty="0" sz="1550" spc="-5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75">
                <a:solidFill>
                  <a:srgbClr val="365F91"/>
                </a:solidFill>
                <a:latin typeface="Verdana"/>
                <a:cs typeface="Verdana"/>
              </a:rPr>
              <a:t>DE</a:t>
            </a:r>
            <a:r>
              <a:rPr dirty="0" sz="1550" spc="-120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125">
                <a:solidFill>
                  <a:srgbClr val="365F91"/>
                </a:solidFill>
                <a:latin typeface="Verdana"/>
                <a:cs typeface="Verdana"/>
              </a:rPr>
              <a:t>LAS</a:t>
            </a:r>
            <a:r>
              <a:rPr dirty="0" sz="1550" spc="-60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95">
                <a:solidFill>
                  <a:srgbClr val="365F91"/>
                </a:solidFill>
                <a:latin typeface="Verdana"/>
                <a:cs typeface="Verdana"/>
              </a:rPr>
              <a:t>POLÍTICAS</a:t>
            </a:r>
            <a:r>
              <a:rPr dirty="0" sz="1550" spc="65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10">
                <a:solidFill>
                  <a:srgbClr val="365F91"/>
                </a:solidFill>
                <a:latin typeface="Verdana"/>
                <a:cs typeface="Verdana"/>
              </a:rPr>
              <a:t>PÚBLICAS</a:t>
            </a:r>
            <a:endParaRPr sz="15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Clr>
                <a:srgbClr val="365F91"/>
              </a:buClr>
              <a:buFont typeface="Tahoma"/>
              <a:buAutoNum type="arabicPeriod" startAt="2"/>
            </a:pPr>
            <a:endParaRPr sz="1550">
              <a:latin typeface="Verdana"/>
              <a:cs typeface="Verdana"/>
            </a:endParaRPr>
          </a:p>
          <a:p>
            <a:pPr algn="just" marL="12700" marR="5080">
              <a:lnSpc>
                <a:spcPct val="116700"/>
              </a:lnSpc>
            </a:pPr>
            <a:r>
              <a:rPr dirty="0" sz="1100" spc="-10">
                <a:latin typeface="Calibri"/>
                <a:cs typeface="Calibri"/>
              </a:rPr>
              <a:t>El</a:t>
            </a:r>
            <a:r>
              <a:rPr dirty="0" sz="1100" spc="15">
                <a:latin typeface="Calibri"/>
                <a:cs typeface="Calibri"/>
              </a:rPr>
              <a:t> Ministerio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del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Deporte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contó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30">
                <a:latin typeface="Calibri"/>
                <a:cs typeface="Calibri"/>
              </a:rPr>
              <a:t>en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el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2023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con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siguientes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objetivos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estratégicos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institucionales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(OEI),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cuales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direccionaron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el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trabajo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esta</a:t>
            </a:r>
            <a:r>
              <a:rPr dirty="0" sz="1100" spc="-1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Cartera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Estado,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determinandohacia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dónde</a:t>
            </a:r>
            <a:r>
              <a:rPr dirty="0" sz="1100" spc="-13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deben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dirigirse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esfuerzos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recursos.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objetivosestratégicos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institucionales</a:t>
            </a:r>
            <a:r>
              <a:rPr dirty="0" sz="1100" spc="-16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responden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Plan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Nacional</a:t>
            </a:r>
            <a:r>
              <a:rPr dirty="0" sz="1100" spc="-13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Desarrollo,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demás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instrumentos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planificación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nacionales.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65"/>
              </a:spcBef>
            </a:pPr>
            <a:endParaRPr sz="1100">
              <a:latin typeface="Calibri"/>
              <a:cs typeface="Calibri"/>
            </a:endParaRPr>
          </a:p>
          <a:p>
            <a:pPr lvl="1" marL="469900" indent="-228600">
              <a:lnSpc>
                <a:spcPct val="100000"/>
              </a:lnSpc>
              <a:buFont typeface="Symbol"/>
              <a:buChar char=""/>
              <a:tabLst>
                <a:tab pos="469900" algn="l"/>
              </a:tabLst>
            </a:pPr>
            <a:r>
              <a:rPr dirty="0" sz="1100" b="1">
                <a:latin typeface="Calibri"/>
                <a:cs typeface="Calibri"/>
              </a:rPr>
              <a:t>Objetivo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1:</a:t>
            </a:r>
            <a:r>
              <a:rPr dirty="0" sz="1100" spc="70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Incrementar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participación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deportistas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ecuatorianos,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competencias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nacionales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internacionales.</a:t>
            </a:r>
            <a:endParaRPr sz="1100">
              <a:latin typeface="Calibri"/>
              <a:cs typeface="Calibri"/>
            </a:endParaRPr>
          </a:p>
          <a:p>
            <a:pPr lvl="1" marL="469900" indent="-228600">
              <a:lnSpc>
                <a:spcPct val="100000"/>
              </a:lnSpc>
              <a:spcBef>
                <a:spcPts val="260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100" b="1">
                <a:latin typeface="Calibri"/>
                <a:cs typeface="Calibri"/>
              </a:rPr>
              <a:t>Objetivo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2:</a:t>
            </a:r>
            <a:r>
              <a:rPr dirty="0" sz="1100" spc="80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Incrementar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porcentaje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atletas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discapacidad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alto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rendimiento.</a:t>
            </a:r>
            <a:endParaRPr sz="1100">
              <a:latin typeface="Calibri"/>
              <a:cs typeface="Calibri"/>
            </a:endParaRPr>
          </a:p>
          <a:p>
            <a:pPr lvl="1" marL="469900" indent="-228600">
              <a:lnSpc>
                <a:spcPct val="100000"/>
              </a:lnSpc>
              <a:spcBef>
                <a:spcPts val="254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100" b="1">
                <a:latin typeface="Calibri"/>
                <a:cs typeface="Calibri"/>
              </a:rPr>
              <a:t>Objetivo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3:</a:t>
            </a:r>
            <a:r>
              <a:rPr dirty="0" sz="1100" spc="90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Incrementar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infraestructura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deportiva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condiciones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óptimas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nivel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nacional.</a:t>
            </a:r>
            <a:endParaRPr sz="1100">
              <a:latin typeface="Calibri"/>
              <a:cs typeface="Calibri"/>
            </a:endParaRPr>
          </a:p>
          <a:p>
            <a:pPr lvl="1" marL="469900" indent="-228600">
              <a:lnSpc>
                <a:spcPct val="100000"/>
              </a:lnSpc>
              <a:spcBef>
                <a:spcPts val="33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100" b="1">
                <a:latin typeface="Calibri"/>
                <a:cs typeface="Calibri"/>
              </a:rPr>
              <a:t>Objetivo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4:</a:t>
            </a:r>
            <a:r>
              <a:rPr dirty="0" sz="1100" spc="85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Reducir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prevalencia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actividad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física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insuficiente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población.</a:t>
            </a:r>
            <a:endParaRPr sz="1100">
              <a:latin typeface="Calibri"/>
              <a:cs typeface="Calibri"/>
            </a:endParaRPr>
          </a:p>
          <a:p>
            <a:pPr lvl="1" marL="469900" indent="-228600">
              <a:lnSpc>
                <a:spcPct val="100000"/>
              </a:lnSpc>
              <a:spcBef>
                <a:spcPts val="254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100" b="1">
                <a:latin typeface="Calibri"/>
                <a:cs typeface="Calibri"/>
              </a:rPr>
              <a:t>Objetivo</a:t>
            </a:r>
            <a:r>
              <a:rPr dirty="0" sz="1100" spc="-5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5:</a:t>
            </a:r>
            <a:r>
              <a:rPr dirty="0" sz="1100" spc="65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Reducir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el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tiempo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comportamiento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sedentario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día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normal.</a:t>
            </a:r>
            <a:endParaRPr sz="1100">
              <a:latin typeface="Calibri"/>
              <a:cs typeface="Calibri"/>
            </a:endParaRPr>
          </a:p>
          <a:p>
            <a:pPr lvl="1" marL="469900" indent="-228600">
              <a:lnSpc>
                <a:spcPct val="100000"/>
              </a:lnSpc>
              <a:spcBef>
                <a:spcPts val="254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100" b="1">
                <a:latin typeface="Calibri"/>
                <a:cs typeface="Calibri"/>
              </a:rPr>
              <a:t>Objetivo</a:t>
            </a:r>
            <a:r>
              <a:rPr dirty="0" sz="1100" spc="-5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6:</a:t>
            </a:r>
            <a:r>
              <a:rPr dirty="0" sz="1100" spc="70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Incrementar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generación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información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oportuna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transparente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por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parte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actores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del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sector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deportivo.</a:t>
            </a:r>
            <a:endParaRPr sz="1100">
              <a:latin typeface="Calibri"/>
              <a:cs typeface="Calibri"/>
            </a:endParaRPr>
          </a:p>
          <a:p>
            <a:pPr lvl="1" marL="469900" indent="-228600">
              <a:lnSpc>
                <a:spcPct val="100000"/>
              </a:lnSpc>
              <a:spcBef>
                <a:spcPts val="33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z="1100" b="1">
                <a:latin typeface="Calibri"/>
                <a:cs typeface="Calibri"/>
              </a:rPr>
              <a:t>Objetivo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7:</a:t>
            </a:r>
            <a:r>
              <a:rPr dirty="0" sz="1100" spc="85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Fortalecer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capacidades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institucionales.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continuación,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presentan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objetivos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políticas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los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que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ancló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gestión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este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Portafolio: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315459" y="1045781"/>
            <a:ext cx="2064385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25" b="1">
                <a:latin typeface="Calibri"/>
                <a:cs typeface="Calibri"/>
              </a:rPr>
              <a:t>Tabla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No.1</a:t>
            </a:r>
            <a:r>
              <a:rPr dirty="0" sz="1100" spc="6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–</a:t>
            </a:r>
            <a:r>
              <a:rPr dirty="0" sz="1100" spc="-3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Objetivos</a:t>
            </a:r>
            <a:r>
              <a:rPr dirty="0" sz="1100" spc="-7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Estratégicos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00734" y="1268349"/>
          <a:ext cx="5491480" cy="4822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9755"/>
                <a:gridCol w="1391920"/>
                <a:gridCol w="2164079"/>
              </a:tblGrid>
              <a:tr h="543560">
                <a:tc>
                  <a:txBody>
                    <a:bodyPr/>
                    <a:lstStyle/>
                    <a:p>
                      <a:pPr algn="ctr" marL="152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950" spc="1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ESTRATÉGICO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algn="ctr" marL="252095" marR="224790">
                        <a:lnSpc>
                          <a:spcPts val="1430"/>
                        </a:lnSpc>
                        <a:spcBef>
                          <a:spcPts val="15"/>
                        </a:spcBef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MINISTERIO</a:t>
                      </a:r>
                      <a:r>
                        <a:rPr dirty="0" sz="950" spc="2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950" spc="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DEPORTE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r>
                        <a:rPr dirty="0" sz="95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950" spc="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ALINEACIÓN</a:t>
                      </a:r>
                      <a:r>
                        <a:rPr dirty="0" sz="950" spc="2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950" spc="1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950" spc="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NACIONAL</a:t>
                      </a:r>
                      <a:r>
                        <a:rPr dirty="0" sz="950" spc="25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950" spc="3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2021-</a:t>
                      </a:r>
                      <a:r>
                        <a:rPr dirty="0" sz="95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43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2255">
                        <a:lnSpc>
                          <a:spcPct val="100000"/>
                        </a:lnSpc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OBJETIVO</a:t>
                      </a:r>
                      <a:r>
                        <a:rPr dirty="0" sz="950" spc="20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INSTITUCIONAL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OBJETIVOS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algn="ctr" marL="280670" marR="252729">
                        <a:lnSpc>
                          <a:spcPts val="1430"/>
                        </a:lnSpc>
                        <a:spcBef>
                          <a:spcPts val="15"/>
                        </a:spcBef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NACIONALES</a:t>
                      </a:r>
                      <a:r>
                        <a:rPr dirty="0" sz="950" spc="2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DESARROLLO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</a:pP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POLÍTICAS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52069">
                        <a:lnSpc>
                          <a:spcPts val="1130"/>
                        </a:lnSpc>
                      </a:pPr>
                      <a:r>
                        <a:rPr dirty="0" sz="950" spc="30">
                          <a:latin typeface="Calibri"/>
                          <a:cs typeface="Calibri"/>
                        </a:rPr>
                        <a:t>1.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Incrementar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participación</a:t>
                      </a:r>
                      <a:r>
                        <a:rPr dirty="0" sz="9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de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9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deportistas</a:t>
                      </a:r>
                      <a:r>
                        <a:rPr dirty="0" sz="9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ecuatorianos,</a:t>
                      </a:r>
                      <a:r>
                        <a:rPr dirty="0" sz="9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en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competencias</a:t>
                      </a:r>
                      <a:r>
                        <a:rPr dirty="0" sz="9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nacionales</a:t>
                      </a:r>
                      <a:r>
                        <a:rPr dirty="0" sz="9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e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1070"/>
                        </a:lnSpc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Potenciar</a:t>
                      </a:r>
                      <a:r>
                        <a:rPr dirty="0" sz="9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las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Internacionales.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2069">
                        <a:lnSpc>
                          <a:spcPts val="1075"/>
                        </a:lnSpc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capacidades</a:t>
                      </a:r>
                      <a:r>
                        <a:rPr dirty="0" sz="95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la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148590">
                        <a:lnSpc>
                          <a:spcPct val="118300"/>
                        </a:lnSpc>
                        <a:spcBef>
                          <a:spcPts val="80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ciudadanía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promover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una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educación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142240">
                        <a:lnSpc>
                          <a:spcPct val="125200"/>
                        </a:lnSpc>
                      </a:pPr>
                      <a:r>
                        <a:rPr dirty="0" sz="950" spc="30">
                          <a:latin typeface="Calibri"/>
                          <a:cs typeface="Calibri"/>
                        </a:rPr>
                        <a:t>innovadora,</a:t>
                      </a:r>
                      <a:r>
                        <a:rPr dirty="0" sz="9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inclusiva</a:t>
                      </a:r>
                      <a:r>
                        <a:rPr dirty="0" sz="9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de</a:t>
                      </a:r>
                      <a:r>
                        <a:rPr dirty="0" sz="95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calidad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todos</a:t>
                      </a:r>
                      <a:r>
                        <a:rPr dirty="0" sz="95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los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algn="just" marL="52069" marR="170815">
                        <a:lnSpc>
                          <a:spcPct val="125200"/>
                        </a:lnSpc>
                        <a:spcBef>
                          <a:spcPts val="320"/>
                        </a:spcBef>
                      </a:pPr>
                      <a:r>
                        <a:rPr dirty="0" sz="950" spc="35">
                          <a:latin typeface="Calibri"/>
                          <a:cs typeface="Calibri"/>
                        </a:rPr>
                        <a:t>Impulsar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excelencia</a:t>
                      </a:r>
                      <a:r>
                        <a:rPr dirty="0" sz="95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deportiva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igualdad</a:t>
                      </a:r>
                      <a:r>
                        <a:rPr dirty="0" sz="9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oportunidad,</a:t>
                      </a:r>
                      <a:r>
                        <a:rPr dirty="0" sz="95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pertinencia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territorial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 e</a:t>
                      </a:r>
                      <a:r>
                        <a:rPr dirty="0" sz="9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infraestructura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deportiva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calidad.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76910">
                <a:tc>
                  <a:txBody>
                    <a:bodyPr/>
                    <a:lstStyle/>
                    <a:p>
                      <a:pPr algn="just" marL="52069" marR="136525">
                        <a:lnSpc>
                          <a:spcPct val="125200"/>
                        </a:lnSpc>
                        <a:spcBef>
                          <a:spcPts val="300"/>
                        </a:spcBef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2.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Incrementar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95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porcentaje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atletas</a:t>
                      </a:r>
                      <a:r>
                        <a:rPr dirty="0" sz="950" spc="2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95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discapacidad</a:t>
                      </a:r>
                      <a:r>
                        <a:rPr dirty="0" sz="95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alto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rendimiento.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381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3.</a:t>
                      </a:r>
                      <a:r>
                        <a:rPr dirty="0" sz="9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Incrementar</a:t>
                      </a:r>
                      <a:r>
                        <a:rPr dirty="0" sz="95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infraestructura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niveles.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52069">
                        <a:lnSpc>
                          <a:spcPts val="1070"/>
                        </a:lnSpc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deportiva</a:t>
                      </a:r>
                      <a:r>
                        <a:rPr dirty="0" sz="9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95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condiciones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óptimas</a:t>
                      </a:r>
                      <a:r>
                        <a:rPr dirty="0" sz="9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nivel</a:t>
                      </a:r>
                      <a:r>
                        <a:rPr dirty="0" sz="95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nacional.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4.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Reducir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prevalencia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de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250190">
                        <a:lnSpc>
                          <a:spcPct val="118600"/>
                        </a:lnSpc>
                        <a:spcBef>
                          <a:spcPts val="70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actividad</a:t>
                      </a:r>
                      <a:r>
                        <a:rPr dirty="0" sz="95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física</a:t>
                      </a:r>
                      <a:r>
                        <a:rPr dirty="0" sz="950" spc="2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insuficiente</a:t>
                      </a:r>
                      <a:r>
                        <a:rPr dirty="0" sz="9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la</a:t>
                      </a:r>
                      <a:r>
                        <a:rPr dirty="0" sz="9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población.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2069" marR="130810">
                        <a:lnSpc>
                          <a:spcPct val="125299"/>
                        </a:lnSpc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Garantizar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derecho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la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50">
                          <a:latin typeface="Calibri"/>
                          <a:cs typeface="Calibri"/>
                        </a:rPr>
                        <a:t>salud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integral,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gratuidad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calidad.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9969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just" marL="52069" marR="208279">
                        <a:lnSpc>
                          <a:spcPct val="125099"/>
                        </a:lnSpc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Fomentar</a:t>
                      </a:r>
                      <a:r>
                        <a:rPr dirty="0" sz="95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95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tiempo</a:t>
                      </a:r>
                      <a:r>
                        <a:rPr dirty="0" sz="95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libre</a:t>
                      </a:r>
                      <a:r>
                        <a:rPr dirty="0" sz="9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dedicado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actividades</a:t>
                      </a:r>
                      <a:r>
                        <a:rPr dirty="0" sz="950" spc="3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físicas</a:t>
                      </a:r>
                      <a:r>
                        <a:rPr dirty="0" sz="950" spc="2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contribuyan</a:t>
                      </a:r>
                      <a:r>
                        <a:rPr dirty="0" sz="95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mejorar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50">
                          <a:latin typeface="Calibri"/>
                          <a:cs typeface="Calibri"/>
                        </a:rPr>
                        <a:t>salud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población.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9969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560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5.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Reducir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95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tiempo</a:t>
                      </a:r>
                      <a:r>
                        <a:rPr dirty="0" sz="95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de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183515">
                        <a:lnSpc>
                          <a:spcPts val="1430"/>
                        </a:lnSpc>
                        <a:spcBef>
                          <a:spcPts val="15"/>
                        </a:spcBef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comportamiento</a:t>
                      </a:r>
                      <a:r>
                        <a:rPr dirty="0" sz="95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sedentario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un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día</a:t>
                      </a:r>
                      <a:r>
                        <a:rPr dirty="0" sz="9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normal.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969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969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6.</a:t>
                      </a:r>
                      <a:r>
                        <a:rPr dirty="0" sz="9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Incrementar</a:t>
                      </a:r>
                      <a:r>
                        <a:rPr dirty="0" sz="95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generación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de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50" spc="30">
                          <a:latin typeface="Calibri"/>
                          <a:cs typeface="Calibri"/>
                        </a:rPr>
                        <a:t>información</a:t>
                      </a:r>
                      <a:r>
                        <a:rPr dirty="0" sz="9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oportuna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y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267335">
                        <a:lnSpc>
                          <a:spcPct val="125000"/>
                        </a:lnSpc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transparente</a:t>
                      </a:r>
                      <a:r>
                        <a:rPr dirty="0" sz="9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parte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actores</a:t>
                      </a:r>
                      <a:r>
                        <a:rPr dirty="0" sz="95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95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sector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deportivo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Fomentar</a:t>
                      </a:r>
                      <a:r>
                        <a:rPr dirty="0" sz="95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ética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950" spc="30">
                          <a:latin typeface="Calibri"/>
                          <a:cs typeface="Calibri"/>
                        </a:rPr>
                        <a:t>pública,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transparencia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350520">
                        <a:lnSpc>
                          <a:spcPct val="125000"/>
                        </a:lnSpc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lucha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contra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corrupción.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Fomentar</a:t>
                      </a:r>
                      <a:r>
                        <a:rPr dirty="0" sz="95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ética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pública,</a:t>
                      </a:r>
                      <a:r>
                        <a:rPr dirty="0" sz="95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la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381000">
                        <a:lnSpc>
                          <a:spcPct val="118600"/>
                        </a:lnSpc>
                        <a:spcBef>
                          <a:spcPts val="75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transparencia</a:t>
                      </a:r>
                      <a:r>
                        <a:rPr dirty="0" sz="95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lucha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contra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corrupción.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800734" y="1068069"/>
          <a:ext cx="5491480" cy="2697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9755"/>
                <a:gridCol w="1391920"/>
                <a:gridCol w="2164079"/>
              </a:tblGrid>
              <a:tr h="543560">
                <a:tc>
                  <a:txBody>
                    <a:bodyPr/>
                    <a:lstStyle/>
                    <a:p>
                      <a:pPr algn="ctr" marL="1524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950" spc="1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ESTRATÉGICO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algn="ctr" marL="252095" marR="224790">
                        <a:lnSpc>
                          <a:spcPct val="125000"/>
                        </a:lnSpc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MINISTERIO</a:t>
                      </a:r>
                      <a:r>
                        <a:rPr dirty="0" sz="950" spc="2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950" spc="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DEPORTE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r>
                        <a:rPr dirty="0" sz="95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950" spc="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ALINEACIÓN</a:t>
                      </a:r>
                      <a:r>
                        <a:rPr dirty="0" sz="950" spc="2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950" spc="1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PLAN</a:t>
                      </a:r>
                      <a:r>
                        <a:rPr dirty="0" sz="950" spc="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NACIONAL</a:t>
                      </a:r>
                      <a:r>
                        <a:rPr dirty="0" sz="950" spc="25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6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950" spc="3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2021-</a:t>
                      </a:r>
                      <a:r>
                        <a:rPr dirty="0" sz="95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2025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43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2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OBJETIVO</a:t>
                      </a:r>
                      <a:r>
                        <a:rPr dirty="0" sz="950" spc="20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INSTITUCIONAL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OBJETIVOS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algn="ctr" marL="280670" marR="252729">
                        <a:lnSpc>
                          <a:spcPct val="118400"/>
                        </a:lnSpc>
                        <a:spcBef>
                          <a:spcPts val="80"/>
                        </a:spcBef>
                      </a:pPr>
                      <a:r>
                        <a:rPr dirty="0" sz="9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NACIONALES</a:t>
                      </a:r>
                      <a:r>
                        <a:rPr dirty="0" sz="950" spc="2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DESARROLLO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POLÍTICAS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1F3863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Fortalecer</a:t>
                      </a:r>
                      <a:r>
                        <a:rPr dirty="0" sz="9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las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1110"/>
                        </a:lnSpc>
                      </a:pPr>
                      <a:r>
                        <a:rPr dirty="0" sz="950" spc="30">
                          <a:latin typeface="Calibri"/>
                          <a:cs typeface="Calibri"/>
                        </a:rPr>
                        <a:t>capacidades</a:t>
                      </a:r>
                      <a:r>
                        <a:rPr dirty="0" sz="9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9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Estado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895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2069" marR="285750">
                        <a:lnSpc>
                          <a:spcPct val="125000"/>
                        </a:lnSpc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7.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Fortalecer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5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capacidades Institucionales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927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just" marL="52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95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énfasis</a:t>
                      </a:r>
                      <a:r>
                        <a:rPr dirty="0" sz="9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la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algn="just" marL="5206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50" spc="30">
                          <a:latin typeface="Calibri"/>
                          <a:cs typeface="Calibri"/>
                        </a:rPr>
                        <a:t>administración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de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algn="just" marL="52069" marR="36195">
                        <a:lnSpc>
                          <a:spcPct val="121800"/>
                        </a:lnSpc>
                        <a:spcBef>
                          <a:spcPts val="40"/>
                        </a:spcBef>
                      </a:pPr>
                      <a:r>
                        <a:rPr dirty="0" sz="950" spc="35">
                          <a:latin typeface="Calibri"/>
                          <a:cs typeface="Calibri"/>
                        </a:rPr>
                        <a:t>justicia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eficiencia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procesos</a:t>
                      </a:r>
                      <a:r>
                        <a:rPr dirty="0" sz="9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de regulación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control,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con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2069" marR="248285">
                        <a:lnSpc>
                          <a:spcPct val="118700"/>
                        </a:lnSpc>
                        <a:spcBef>
                          <a:spcPts val="545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Fortalecer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implementación</a:t>
                      </a:r>
                      <a:r>
                        <a:rPr dirty="0" sz="9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buenas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prácticas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regulatorias</a:t>
                      </a:r>
                      <a:r>
                        <a:rPr dirty="0" sz="9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que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52069" marR="48895">
                        <a:lnSpc>
                          <a:spcPts val="1430"/>
                        </a:lnSpc>
                        <a:spcBef>
                          <a:spcPts val="90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garanticen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95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transparencia,</a:t>
                      </a:r>
                      <a:r>
                        <a:rPr dirty="0" sz="9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eficiencia</a:t>
                      </a:r>
                      <a:r>
                        <a:rPr dirty="0" sz="9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competitividad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Estado.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692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independencia</a:t>
                      </a:r>
                      <a:r>
                        <a:rPr dirty="0" sz="9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y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spc="-10">
                          <a:latin typeface="Calibri"/>
                          <a:cs typeface="Calibri"/>
                        </a:rPr>
                        <a:t>autonomía.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883602" y="3763962"/>
            <a:ext cx="3946525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 spc="20" b="1">
                <a:latin typeface="Calibri"/>
                <a:cs typeface="Calibri"/>
              </a:rPr>
              <a:t>Fuente</a:t>
            </a:r>
            <a:r>
              <a:rPr dirty="0" sz="950" spc="50" b="1">
                <a:latin typeface="Calibri"/>
                <a:cs typeface="Calibri"/>
              </a:rPr>
              <a:t> </a:t>
            </a:r>
            <a:r>
              <a:rPr dirty="0" sz="950" spc="20" b="1">
                <a:latin typeface="Calibri"/>
                <a:cs typeface="Calibri"/>
              </a:rPr>
              <a:t>y</a:t>
            </a:r>
            <a:r>
              <a:rPr dirty="0" sz="950" b="1">
                <a:latin typeface="Calibri"/>
                <a:cs typeface="Calibri"/>
              </a:rPr>
              <a:t> </a:t>
            </a:r>
            <a:r>
              <a:rPr dirty="0" sz="950" spc="10" b="1">
                <a:latin typeface="Calibri"/>
                <a:cs typeface="Calibri"/>
              </a:rPr>
              <a:t>elaboración:</a:t>
            </a:r>
            <a:r>
              <a:rPr dirty="0" sz="950" spc="220" b="1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Ministerio</a:t>
            </a:r>
            <a:r>
              <a:rPr dirty="0" sz="950" spc="-55">
                <a:latin typeface="Calibri"/>
                <a:cs typeface="Calibri"/>
              </a:rPr>
              <a:t> </a:t>
            </a:r>
            <a:r>
              <a:rPr dirty="0" sz="950" spc="10">
                <a:latin typeface="Calibri"/>
                <a:cs typeface="Calibri"/>
              </a:rPr>
              <a:t>del</a:t>
            </a:r>
            <a:r>
              <a:rPr dirty="0" sz="950" spc="15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Deporte</a:t>
            </a:r>
            <a:r>
              <a:rPr dirty="0" sz="950" spc="75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/</a:t>
            </a:r>
            <a:r>
              <a:rPr dirty="0" sz="950" spc="15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Oficina</a:t>
            </a:r>
            <a:r>
              <a:rPr dirty="0" sz="950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Técnica</a:t>
            </a:r>
            <a:r>
              <a:rPr dirty="0" sz="950" spc="-5">
                <a:latin typeface="Calibri"/>
                <a:cs typeface="Calibri"/>
              </a:rPr>
              <a:t> </a:t>
            </a:r>
            <a:r>
              <a:rPr dirty="0" sz="950" spc="10">
                <a:latin typeface="Calibri"/>
                <a:cs typeface="Calibri"/>
              </a:rPr>
              <a:t>de</a:t>
            </a:r>
            <a:r>
              <a:rPr dirty="0" sz="950" spc="-100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la</a:t>
            </a:r>
            <a:r>
              <a:rPr dirty="0" sz="950">
                <a:latin typeface="Calibri"/>
                <a:cs typeface="Calibri"/>
              </a:rPr>
              <a:t> </a:t>
            </a:r>
            <a:r>
              <a:rPr dirty="0" sz="950" spc="20">
                <a:latin typeface="Calibri"/>
                <a:cs typeface="Calibri"/>
              </a:rPr>
              <a:t>Zona</a:t>
            </a:r>
            <a:r>
              <a:rPr dirty="0" sz="950">
                <a:latin typeface="Calibri"/>
                <a:cs typeface="Calibri"/>
              </a:rPr>
              <a:t> </a:t>
            </a:r>
            <a:r>
              <a:rPr dirty="0" sz="950" spc="-25">
                <a:latin typeface="Calibri"/>
                <a:cs typeface="Calibri"/>
              </a:rPr>
              <a:t>2.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83602" y="4250372"/>
            <a:ext cx="8928100" cy="17691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39395" indent="-226695">
              <a:lnSpc>
                <a:spcPct val="100000"/>
              </a:lnSpc>
              <a:spcBef>
                <a:spcPts val="125"/>
              </a:spcBef>
              <a:buClr>
                <a:srgbClr val="365F91"/>
              </a:buClr>
              <a:buFont typeface="Tahoma"/>
              <a:buAutoNum type="arabicPeriod" startAt="3"/>
              <a:tabLst>
                <a:tab pos="239395" algn="l"/>
              </a:tabLst>
            </a:pPr>
            <a:r>
              <a:rPr dirty="0" sz="1550" spc="-10">
                <a:solidFill>
                  <a:srgbClr val="365F91"/>
                </a:solidFill>
                <a:latin typeface="Verdana"/>
                <a:cs typeface="Verdana"/>
              </a:rPr>
              <a:t>EJECUCIÓN</a:t>
            </a:r>
            <a:r>
              <a:rPr dirty="0" sz="1550" spc="-65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20">
                <a:solidFill>
                  <a:srgbClr val="365F91"/>
                </a:solidFill>
                <a:latin typeface="Verdana"/>
                <a:cs typeface="Verdana"/>
              </a:rPr>
              <a:t>Y</a:t>
            </a:r>
            <a:r>
              <a:rPr dirty="0" sz="1550" spc="-130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105">
                <a:solidFill>
                  <a:srgbClr val="365F91"/>
                </a:solidFill>
                <a:latin typeface="Verdana"/>
                <a:cs typeface="Verdana"/>
              </a:rPr>
              <a:t>GESTIÓN</a:t>
            </a:r>
            <a:r>
              <a:rPr dirty="0" sz="1550" spc="60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80">
                <a:solidFill>
                  <a:srgbClr val="365F91"/>
                </a:solidFill>
                <a:latin typeface="Verdana"/>
                <a:cs typeface="Verdana"/>
              </a:rPr>
              <a:t>REALIZADA</a:t>
            </a:r>
            <a:r>
              <a:rPr dirty="0" sz="1550" spc="-5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85">
                <a:solidFill>
                  <a:srgbClr val="365F91"/>
                </a:solidFill>
                <a:latin typeface="Verdana"/>
                <a:cs typeface="Verdana"/>
              </a:rPr>
              <a:t>DURANTE</a:t>
            </a:r>
            <a:r>
              <a:rPr dirty="0" sz="1550" spc="10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155">
                <a:solidFill>
                  <a:srgbClr val="365F91"/>
                </a:solidFill>
                <a:latin typeface="Verdana"/>
                <a:cs typeface="Verdana"/>
              </a:rPr>
              <a:t>EL</a:t>
            </a:r>
            <a:r>
              <a:rPr dirty="0" sz="1550" spc="-80">
                <a:solidFill>
                  <a:srgbClr val="365F91"/>
                </a:solidFill>
                <a:latin typeface="Verdana"/>
                <a:cs typeface="Verdana"/>
              </a:rPr>
              <a:t> </a:t>
            </a:r>
            <a:r>
              <a:rPr dirty="0" sz="1550" spc="-20">
                <a:solidFill>
                  <a:srgbClr val="365F91"/>
                </a:solidFill>
                <a:latin typeface="Verdana"/>
                <a:cs typeface="Verdana"/>
              </a:rPr>
              <a:t>2023</a:t>
            </a:r>
            <a:endParaRPr sz="1550">
              <a:latin typeface="Verdana"/>
              <a:cs typeface="Verdana"/>
            </a:endParaRPr>
          </a:p>
          <a:p>
            <a:pPr algn="just" marL="12700" marR="5080">
              <a:lnSpc>
                <a:spcPct val="119400"/>
              </a:lnSpc>
              <a:spcBef>
                <a:spcPts val="1864"/>
              </a:spcBef>
            </a:pPr>
            <a:r>
              <a:rPr dirty="0" sz="1100" spc="-5">
                <a:latin typeface="Calibri"/>
                <a:cs typeface="Calibri"/>
              </a:rPr>
              <a:t>La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Oficina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Técnica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Zona</a:t>
            </a:r>
            <a:r>
              <a:rPr dirty="0" sz="1100" spc="-20">
                <a:latin typeface="Calibri"/>
                <a:cs typeface="Calibri"/>
              </a:rPr>
              <a:t> 2,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30">
                <a:latin typeface="Calibri"/>
                <a:cs typeface="Calibri"/>
              </a:rPr>
              <a:t>en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el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año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35">
                <a:latin typeface="Calibri"/>
                <a:cs typeface="Calibri"/>
              </a:rPr>
              <a:t>2023,</a:t>
            </a:r>
            <a:r>
              <a:rPr dirty="0" sz="1100" spc="22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brindo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los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siguientes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servicios </a:t>
            </a:r>
            <a:r>
              <a:rPr dirty="0" sz="1100" spc="5">
                <a:latin typeface="Calibri"/>
                <a:cs typeface="Calibri"/>
              </a:rPr>
              <a:t>orientadas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fomento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desarrollo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del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deporte,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educación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física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recreación.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45">
                <a:latin typeface="Calibri"/>
                <a:cs typeface="Calibri"/>
              </a:rPr>
              <a:t>La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implementación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estos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servicios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contribuyó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consecución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los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objetivos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estratégicos,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relacionados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con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las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funciones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y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atribuciones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esta</a:t>
            </a:r>
            <a:r>
              <a:rPr dirty="0" sz="1100" spc="-1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Cartera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de</a:t>
            </a:r>
            <a:r>
              <a:rPr dirty="0" sz="1100" spc="5">
                <a:latin typeface="Calibri"/>
                <a:cs typeface="Calibri"/>
              </a:rPr>
              <a:t> Estado.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1100">
              <a:latin typeface="Calibri"/>
              <a:cs typeface="Calibri"/>
            </a:endParaRPr>
          </a:p>
          <a:p>
            <a:pPr lvl="1" marL="12700" marR="5080" indent="457200">
              <a:lnSpc>
                <a:spcPct val="102800"/>
              </a:lnSpc>
              <a:buClr>
                <a:srgbClr val="001F5F"/>
              </a:buClr>
              <a:buFont typeface="Tahoma"/>
              <a:buAutoNum type="arabicPeriod"/>
              <a:tabLst>
                <a:tab pos="469900" algn="l"/>
              </a:tabLst>
            </a:pPr>
            <a:r>
              <a:rPr dirty="0" sz="1400" spc="-90" b="1">
                <a:solidFill>
                  <a:srgbClr val="1F3863"/>
                </a:solidFill>
                <a:latin typeface="Tahoma"/>
                <a:cs typeface="Tahoma"/>
              </a:rPr>
              <a:t>OBJETIVOS</a:t>
            </a:r>
            <a:r>
              <a:rPr dirty="0" sz="1400" spc="-50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-110" b="1">
                <a:solidFill>
                  <a:srgbClr val="1F3863"/>
                </a:solidFill>
                <a:latin typeface="Tahoma"/>
                <a:cs typeface="Tahoma"/>
              </a:rPr>
              <a:t>4/5:</a:t>
            </a:r>
            <a:r>
              <a:rPr dirty="0" sz="1400" spc="-75" b="1">
                <a:solidFill>
                  <a:srgbClr val="1F3863"/>
                </a:solidFill>
                <a:latin typeface="Tahoma"/>
                <a:cs typeface="Tahoma"/>
              </a:rPr>
              <a:t> </a:t>
            </a:r>
            <a:r>
              <a:rPr dirty="0" sz="1400" spc="-20">
                <a:solidFill>
                  <a:srgbClr val="1F3863"/>
                </a:solidFill>
                <a:latin typeface="Verdana"/>
                <a:cs typeface="Verdana"/>
              </a:rPr>
              <a:t>Reducir</a:t>
            </a:r>
            <a:r>
              <a:rPr dirty="0" sz="1400" spc="-25">
                <a:solidFill>
                  <a:srgbClr val="1F3863"/>
                </a:solidFill>
                <a:latin typeface="Verdana"/>
                <a:cs typeface="Verdana"/>
              </a:rPr>
              <a:t> la</a:t>
            </a:r>
            <a:r>
              <a:rPr dirty="0" sz="1400" spc="-5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20">
                <a:solidFill>
                  <a:srgbClr val="1F3863"/>
                </a:solidFill>
                <a:latin typeface="Verdana"/>
                <a:cs typeface="Verdana"/>
              </a:rPr>
              <a:t>prev</a:t>
            </a:r>
            <a:r>
              <a:rPr dirty="0" sz="1400" spc="-27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alencia</a:t>
            </a:r>
            <a:r>
              <a:rPr dirty="0" sz="1400" spc="-5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90">
                <a:solidFill>
                  <a:srgbClr val="1F3863"/>
                </a:solidFill>
                <a:latin typeface="Verdana"/>
                <a:cs typeface="Verdana"/>
              </a:rPr>
              <a:t>de</a:t>
            </a:r>
            <a:r>
              <a:rPr dirty="0" sz="1400" spc="-9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activ</a:t>
            </a:r>
            <a:r>
              <a:rPr dirty="0" sz="1400" spc="-27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idad</a:t>
            </a:r>
            <a:r>
              <a:rPr dirty="0" sz="1400" spc="-6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55">
                <a:solidFill>
                  <a:srgbClr val="1F3863"/>
                </a:solidFill>
                <a:latin typeface="Verdana"/>
                <a:cs typeface="Verdana"/>
              </a:rPr>
              <a:t>física</a:t>
            </a:r>
            <a:r>
              <a:rPr dirty="0" sz="1400" spc="-5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45">
                <a:solidFill>
                  <a:srgbClr val="1F3863"/>
                </a:solidFill>
                <a:latin typeface="Verdana"/>
                <a:cs typeface="Verdana"/>
              </a:rPr>
              <a:t>insuficiente</a:t>
            </a:r>
            <a:r>
              <a:rPr dirty="0" sz="1400" spc="-9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en</a:t>
            </a:r>
            <a:r>
              <a:rPr dirty="0" sz="1400" spc="-1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25">
                <a:solidFill>
                  <a:srgbClr val="1F3863"/>
                </a:solidFill>
                <a:latin typeface="Verdana"/>
                <a:cs typeface="Verdana"/>
              </a:rPr>
              <a:t>la</a:t>
            </a:r>
            <a:r>
              <a:rPr dirty="0" sz="1400" spc="-5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población</a:t>
            </a:r>
            <a:r>
              <a:rPr dirty="0" sz="1400" spc="-1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25">
                <a:solidFill>
                  <a:srgbClr val="1F3863"/>
                </a:solidFill>
                <a:latin typeface="Verdana"/>
                <a:cs typeface="Verdana"/>
              </a:rPr>
              <a:t>/</a:t>
            </a:r>
            <a:r>
              <a:rPr dirty="0" sz="1400" spc="-8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20">
                <a:solidFill>
                  <a:srgbClr val="1F3863"/>
                </a:solidFill>
                <a:latin typeface="Verdana"/>
                <a:cs typeface="Verdana"/>
              </a:rPr>
              <a:t>Reducir</a:t>
            </a:r>
            <a:r>
              <a:rPr dirty="0" sz="1400" spc="-3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25">
                <a:solidFill>
                  <a:srgbClr val="1F3863"/>
                </a:solidFill>
                <a:latin typeface="Verdana"/>
                <a:cs typeface="Verdana"/>
              </a:rPr>
              <a:t>el </a:t>
            </a:r>
            <a:r>
              <a:rPr dirty="0" sz="1400" spc="-10">
                <a:solidFill>
                  <a:srgbClr val="1F3863"/>
                </a:solidFill>
                <a:latin typeface="Verdana"/>
                <a:cs typeface="Verdana"/>
              </a:rPr>
              <a:t>tiempo</a:t>
            </a:r>
            <a:r>
              <a:rPr dirty="0" sz="1400" spc="-5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90">
                <a:solidFill>
                  <a:srgbClr val="1F3863"/>
                </a:solidFill>
                <a:latin typeface="Verdana"/>
                <a:cs typeface="Verdana"/>
              </a:rPr>
              <a:t>de</a:t>
            </a:r>
            <a:r>
              <a:rPr dirty="0" sz="1400" spc="-12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comportamiento</a:t>
            </a:r>
            <a:r>
              <a:rPr dirty="0" sz="1400" spc="-12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20">
                <a:solidFill>
                  <a:srgbClr val="1F3863"/>
                </a:solidFill>
                <a:latin typeface="Verdana"/>
                <a:cs typeface="Verdana"/>
              </a:rPr>
              <a:t>sedentario</a:t>
            </a:r>
            <a:r>
              <a:rPr dirty="0" sz="1400" spc="-13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en</a:t>
            </a:r>
            <a:r>
              <a:rPr dirty="0" sz="1400" spc="-145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 spc="-10">
                <a:solidFill>
                  <a:srgbClr val="1F3863"/>
                </a:solidFill>
                <a:latin typeface="Verdana"/>
                <a:cs typeface="Verdana"/>
              </a:rPr>
              <a:t>un</a:t>
            </a:r>
            <a:r>
              <a:rPr dirty="0" sz="1400" spc="-14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dirty="0" sz="1400">
                <a:solidFill>
                  <a:srgbClr val="1F3863"/>
                </a:solidFill>
                <a:latin typeface="Verdana"/>
                <a:cs typeface="Verdana"/>
              </a:rPr>
              <a:t>día</a:t>
            </a:r>
            <a:r>
              <a:rPr dirty="0" sz="1400" spc="-10">
                <a:solidFill>
                  <a:srgbClr val="1F3863"/>
                </a:solidFill>
                <a:latin typeface="Verdana"/>
                <a:cs typeface="Verdana"/>
              </a:rPr>
              <a:t> normal.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Catherine Navarrete</dc:creator>
  <dcterms:created xsi:type="dcterms:W3CDTF">2024-03-28T14:43:37Z</dcterms:created>
  <dcterms:modified xsi:type="dcterms:W3CDTF">2024-03-28T14:43:37Z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2024-03-28T00:00:00Z</vt:filetime>
  </property>
  <property fmtid="{D5CDD505-2E9C-101B-9397-08002B2CF9AE}" pid="5" name="Producer">
    <vt:lpwstr>Microsoft® Word 2019</vt:lpwstr>
  </property>
</Properties>
</file>