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62" r:id="rId2"/>
    <p:sldId id="259" r:id="rId3"/>
    <p:sldId id="263" r:id="rId4"/>
    <p:sldId id="264" r:id="rId5"/>
    <p:sldId id="266" r:id="rId6"/>
    <p:sldId id="273" r:id="rId7"/>
    <p:sldId id="267" r:id="rId8"/>
    <p:sldId id="271" r:id="rId9"/>
    <p:sldId id="272" r:id="rId10"/>
    <p:sldId id="269" r:id="rId11"/>
    <p:sldId id="270" r:id="rId12"/>
    <p:sldId id="274" r:id="rId13"/>
    <p:sldId id="275" r:id="rId14"/>
    <p:sldId id="276" r:id="rId15"/>
    <p:sldId id="277" r:id="rId16"/>
    <p:sldId id="268" r:id="rId17"/>
    <p:sldId id="278" r:id="rId18"/>
    <p:sldId id="279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fsQybd2hes5qMfd625ajkgi9x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4C3DA8"/>
    <a:srgbClr val="000000"/>
    <a:srgbClr val="999999"/>
    <a:srgbClr val="FFC600"/>
    <a:srgbClr val="32266B"/>
    <a:srgbClr val="2CB5E0"/>
    <a:srgbClr val="287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74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3093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PORTADA 1: SOLO AGREGAR EL TÍTULO DE LA PRESENTACIÓN Y CAMBIAR EL NOMBRE DE LA INSTITUCIÓN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8594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698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5441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5495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764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269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279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8098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2538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4427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063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995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5525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819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47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183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0618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533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2.pn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6.pn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eporte.gob.ec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32" y="-7034"/>
            <a:ext cx="10377268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2AC68D01-746F-7945-B48A-F18B565FFB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3DA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2923C5D4-0335-8946-BDD6-BD9839C43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034"/>
            <a:ext cx="12206710" cy="6858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6C4EC49F-6BE1-424F-B8DB-7061E572B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23" y="2303344"/>
            <a:ext cx="4525191" cy="182975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EA4F9058-73A7-1F48-895F-FAC6537A6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257" y="5327222"/>
            <a:ext cx="4025900" cy="99281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FAAF0465-6105-0243-95F3-419CAF555D4E}"/>
              </a:ext>
            </a:extLst>
          </p:cNvPr>
          <p:cNvSpPr txBox="1"/>
          <p:nvPr/>
        </p:nvSpPr>
        <p:spPr>
          <a:xfrm>
            <a:off x="9157065" y="5688344"/>
            <a:ext cx="269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  <a:latin typeface="Barlow" panose="00000500000000000000" pitchFamily="2" charset="0"/>
              </a:rPr>
              <a:t>Ministerio del Deporte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91066" y="1237998"/>
            <a:ext cx="599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Barlow" panose="00000500000000000000" pitchFamily="2" charset="0"/>
              </a:rPr>
              <a:t>COORDINACIÓN ZONAL 7</a:t>
            </a:r>
            <a:endParaRPr lang="es-EC" sz="4000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60" y="5720080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C221FE1-6106-744B-8EE7-767DA711D375}"/>
              </a:ext>
            </a:extLst>
          </p:cNvPr>
          <p:cNvSpPr txBox="1"/>
          <p:nvPr/>
        </p:nvSpPr>
        <p:spPr>
          <a:xfrm>
            <a:off x="10084527" y="5872120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solidFill>
                  <a:srgbClr val="4D4D4D"/>
                </a:solidFill>
                <a:latin typeface="Barlow Condensed Medium" pitchFamily="2" charset="77"/>
              </a:rPr>
              <a:t>Ministerio del Deporte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06710" cy="6858000"/>
          </a:xfrm>
          <a:prstGeom prst="rect">
            <a:avLst/>
          </a:prstGeom>
        </p:spPr>
      </p:pic>
      <p:sp>
        <p:nvSpPr>
          <p:cNvPr id="10" name="Google Shape;119;p4"/>
          <p:cNvSpPr txBox="1"/>
          <p:nvPr/>
        </p:nvSpPr>
        <p:spPr>
          <a:xfrm>
            <a:off x="645985" y="403013"/>
            <a:ext cx="6308607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500" b="1" dirty="0" smtClean="0">
                <a:solidFill>
                  <a:srgbClr val="4D4D4D"/>
                </a:solidFill>
                <a:latin typeface="Barlow" panose="00000500000000000000" pitchFamily="2" charset="0"/>
              </a:rPr>
              <a:t>Unidad de Desarrollo de la Actividad Física </a:t>
            </a:r>
            <a:endParaRPr sz="2500" b="1" u="none" strike="noStrike" cap="none" dirty="0">
              <a:solidFill>
                <a:srgbClr val="4D4D4D"/>
              </a:solidFill>
              <a:latin typeface="Barlow" panose="00000500000000000000" pitchFamily="2" charset="0"/>
              <a:sym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03289" y="1024805"/>
            <a:ext cx="84399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Dentro de los Proyectos de Inversión "Desarrollo de la Actividad Física en el Deporte Formativo, la Educación Física y la Recreación, se ejecutaron Hincha de Mi Barrio y </a:t>
            </a:r>
            <a:r>
              <a:rPr lang="es-EC" sz="2000" dirty="0" smtClean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Actívate.</a:t>
            </a:r>
            <a:endParaRPr lang="es-EC" sz="2000" dirty="0"/>
          </a:p>
        </p:txBody>
      </p:sp>
      <p:sp>
        <p:nvSpPr>
          <p:cNvPr id="11" name="Google Shape;119;p4"/>
          <p:cNvSpPr txBox="1"/>
          <p:nvPr/>
        </p:nvSpPr>
        <p:spPr>
          <a:xfrm>
            <a:off x="645985" y="2242818"/>
            <a:ext cx="6308607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500" b="1" dirty="0" smtClean="0">
                <a:solidFill>
                  <a:srgbClr val="4D4D4D"/>
                </a:solidFill>
                <a:latin typeface="Barlow" panose="00000500000000000000" pitchFamily="2" charset="0"/>
              </a:rPr>
              <a:t>Hincha de Mi Barrio </a:t>
            </a:r>
            <a:endParaRPr sz="2500" b="1" u="none" strike="noStrike" cap="none" dirty="0">
              <a:solidFill>
                <a:srgbClr val="4D4D4D"/>
              </a:solidFill>
              <a:latin typeface="Barlow" panose="00000500000000000000" pitchFamily="2" charset="0"/>
              <a:sym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84346" y="2922181"/>
            <a:ext cx="4125533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55"/>
              </a:spcBef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proyecto, “que es una oportunidad para</a:t>
            </a:r>
            <a:r>
              <a:rPr lang="es-EC" sz="2000" spc="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incidir positivamente en la salud física y mental de los vecinos; de generar una comunidad sana</a:t>
            </a:r>
            <a:r>
              <a:rPr lang="es-EC" sz="2000" spc="-23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y</a:t>
            </a:r>
            <a:r>
              <a:rPr lang="es-EC" sz="2000" spc="-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pacífica</a:t>
            </a:r>
            <a:r>
              <a:rPr lang="es-EC" sz="2000" spc="-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y</a:t>
            </a:r>
            <a:r>
              <a:rPr lang="es-EC" sz="2000" spc="-2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desarrollar</a:t>
            </a:r>
            <a:r>
              <a:rPr lang="es-EC" sz="2000" spc="-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liderazgos</a:t>
            </a:r>
            <a:r>
              <a:rPr lang="es-EC" sz="2000" spc="-1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positivos</a:t>
            </a:r>
            <a:r>
              <a:rPr lang="es-EC" sz="2000" spc="-4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para</a:t>
            </a:r>
            <a:r>
              <a:rPr lang="es-EC" sz="2000" spc="-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el desarrollo de</a:t>
            </a:r>
            <a:r>
              <a:rPr lang="es-EC" sz="2000" spc="-1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un</a:t>
            </a:r>
            <a:r>
              <a:rPr lang="es-EC" sz="2000" spc="-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barrio”.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65071"/>
              </p:ext>
            </p:extLst>
          </p:nvPr>
        </p:nvGraphicFramePr>
        <p:xfrm>
          <a:off x="5222109" y="1937788"/>
          <a:ext cx="6463665" cy="15125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80160"/>
                <a:gridCol w="1084496"/>
                <a:gridCol w="1496779"/>
                <a:gridCol w="1301115"/>
                <a:gridCol w="1301115"/>
              </a:tblGrid>
              <a:tr h="392430">
                <a:tc>
                  <a:txBody>
                    <a:bodyPr/>
                    <a:lstStyle/>
                    <a:p>
                      <a:pPr algn="ctr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arlow" panose="00000500000000000000" pitchFamily="2" charset="0"/>
                        </a:rPr>
                        <a:t>            PROVINCIA</a:t>
                      </a:r>
                      <a:endParaRPr lang="es-EC" sz="12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arlow" panose="00000500000000000000" pitchFamily="2" charset="0"/>
                        </a:rPr>
                        <a:t>       NRO. DE PUNTOS</a:t>
                      </a:r>
                      <a:endParaRPr lang="es-EC" sz="12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arlow" panose="00000500000000000000" pitchFamily="2" charset="0"/>
                        </a:rPr>
                        <a:t>NRO. DE BENEFICIARIOS</a:t>
                      </a:r>
                      <a:endParaRPr lang="es-EC" sz="12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arlow" panose="00000500000000000000" pitchFamily="2" charset="0"/>
                        </a:rPr>
                        <a:t>  NRO. DE ANALISTAS</a:t>
                      </a:r>
                      <a:endParaRPr lang="es-EC" sz="12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arlow" panose="00000500000000000000" pitchFamily="2" charset="0"/>
                        </a:rPr>
                        <a:t>NRO. DE INSTRUCTORES</a:t>
                      </a:r>
                      <a:endParaRPr lang="es-EC" sz="12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194310">
                <a:tc>
                  <a:txBody>
                    <a:bodyPr/>
                    <a:lstStyle/>
                    <a:p>
                      <a:pPr marL="666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El Oro 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5425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578485" algn="l"/>
                        </a:tabLs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24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0330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454025" algn="l"/>
                        </a:tabLs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4200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0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5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194310">
                <a:tc>
                  <a:txBody>
                    <a:bodyPr/>
                    <a:lstStyle/>
                    <a:p>
                      <a:pPr marL="666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Loja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5425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578485" algn="l"/>
                        </a:tabLs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24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0330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454025" algn="l"/>
                        </a:tabLst>
                      </a:pPr>
                      <a:r>
                        <a:rPr lang="es-ES" sz="1200" dirty="0">
                          <a:effectLst/>
                          <a:latin typeface="Barlow" panose="00000500000000000000" pitchFamily="2" charset="0"/>
                        </a:rPr>
                        <a:t>2020</a:t>
                      </a:r>
                      <a:endParaRPr lang="es-EC" sz="12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1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6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194310">
                <a:tc>
                  <a:txBody>
                    <a:bodyPr/>
                    <a:lstStyle/>
                    <a:p>
                      <a:pPr marL="666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Zamora Chinchipe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5425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578485" algn="l"/>
                        </a:tabLs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12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0330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454025" algn="l"/>
                        </a:tabLs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648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1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3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197485">
                <a:tc>
                  <a:txBody>
                    <a:bodyPr/>
                    <a:lstStyle/>
                    <a:p>
                      <a:pPr marL="480060" marR="4800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Total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arlow" panose="00000500000000000000" pitchFamily="2" charset="0"/>
                        </a:rPr>
                        <a:t>490</a:t>
                      </a:r>
                      <a:endParaRPr lang="es-EC" sz="12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6868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2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arlow" panose="00000500000000000000" pitchFamily="2" charset="0"/>
                        </a:rPr>
                        <a:t>14</a:t>
                      </a:r>
                      <a:endParaRPr lang="es-EC" sz="12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3" name="Imagen 12" descr="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54" y="3599180"/>
            <a:ext cx="2524125" cy="1892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Imagen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7" b="16361"/>
          <a:stretch/>
        </p:blipFill>
        <p:spPr bwMode="auto">
          <a:xfrm>
            <a:off x="8852279" y="3564637"/>
            <a:ext cx="2146279" cy="1927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91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60" y="5720080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C221FE1-6106-744B-8EE7-767DA711D375}"/>
              </a:ext>
            </a:extLst>
          </p:cNvPr>
          <p:cNvSpPr txBox="1"/>
          <p:nvPr/>
        </p:nvSpPr>
        <p:spPr>
          <a:xfrm>
            <a:off x="10084527" y="5872120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solidFill>
                  <a:srgbClr val="4D4D4D"/>
                </a:solidFill>
                <a:latin typeface="Barlow Condensed Medium" pitchFamily="2" charset="77"/>
              </a:rPr>
              <a:t>Ministerio del Deporte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06710" cy="6858000"/>
          </a:xfrm>
          <a:prstGeom prst="rect">
            <a:avLst/>
          </a:prstGeom>
        </p:spPr>
      </p:pic>
      <p:sp>
        <p:nvSpPr>
          <p:cNvPr id="10" name="Google Shape;119;p4"/>
          <p:cNvSpPr txBox="1"/>
          <p:nvPr/>
        </p:nvSpPr>
        <p:spPr>
          <a:xfrm>
            <a:off x="645985" y="403013"/>
            <a:ext cx="6308607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500" b="1" dirty="0" smtClean="0">
                <a:solidFill>
                  <a:srgbClr val="4D4D4D"/>
                </a:solidFill>
                <a:latin typeface="Barlow" panose="00000500000000000000" pitchFamily="2" charset="0"/>
              </a:rPr>
              <a:t>Unidad de Desarrollo de la Actividad Física </a:t>
            </a:r>
            <a:endParaRPr sz="2500" b="1" u="none" strike="noStrike" cap="none" dirty="0">
              <a:solidFill>
                <a:srgbClr val="4D4D4D"/>
              </a:solidFill>
              <a:latin typeface="Barlow" panose="00000500000000000000" pitchFamily="2" charset="0"/>
              <a:sym typeface="Arial"/>
            </a:endParaRPr>
          </a:p>
        </p:txBody>
      </p:sp>
      <p:sp>
        <p:nvSpPr>
          <p:cNvPr id="11" name="Google Shape;119;p4"/>
          <p:cNvSpPr txBox="1"/>
          <p:nvPr/>
        </p:nvSpPr>
        <p:spPr>
          <a:xfrm>
            <a:off x="884346" y="1082746"/>
            <a:ext cx="6308607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500" b="1" dirty="0" smtClean="0">
                <a:solidFill>
                  <a:srgbClr val="4D4D4D"/>
                </a:solidFill>
                <a:latin typeface="Barlow" panose="00000500000000000000" pitchFamily="2" charset="0"/>
              </a:rPr>
              <a:t>Actívate </a:t>
            </a:r>
            <a:endParaRPr sz="2500" b="1" u="none" strike="noStrike" cap="none" dirty="0">
              <a:solidFill>
                <a:srgbClr val="4D4D4D"/>
              </a:solidFill>
              <a:latin typeface="Barlow" panose="00000500000000000000" pitchFamily="2" charset="0"/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84346" y="1733268"/>
            <a:ext cx="67270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C" sz="2000" dirty="0">
                <a:solidFill>
                  <a:srgbClr val="0F1419"/>
                </a:solidFill>
                <a:latin typeface="Barlow" panose="00000500000000000000" pitchFamily="2" charset="0"/>
                <a:ea typeface="Calibri" panose="020F0502020204030204" pitchFamily="34" charset="0"/>
                <a:cs typeface="Segoe UI" panose="020B0502040204020203" pitchFamily="34" charset="0"/>
              </a:rPr>
              <a:t>es un servicio gratuito que promueve la actividad física, combatiendo el sedentarismo y mejorando los hábitos de los beneficiarios, que aprovechan su tiempo libre de manera saludable.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080940"/>
              </p:ext>
            </p:extLst>
          </p:nvPr>
        </p:nvGraphicFramePr>
        <p:xfrm>
          <a:off x="1016047" y="3389114"/>
          <a:ext cx="6463665" cy="15125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80160"/>
                <a:gridCol w="1289050"/>
                <a:gridCol w="1292225"/>
                <a:gridCol w="1301115"/>
                <a:gridCol w="1301115"/>
              </a:tblGrid>
              <a:tr h="392430">
                <a:tc>
                  <a:txBody>
                    <a:bodyPr/>
                    <a:lstStyle/>
                    <a:p>
                      <a:pPr algn="ctr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arlow" panose="00000500000000000000" pitchFamily="2" charset="0"/>
                        </a:rPr>
                        <a:t>            PROVINCIA</a:t>
                      </a:r>
                      <a:endParaRPr lang="es-EC" sz="12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arlow" panose="00000500000000000000" pitchFamily="2" charset="0"/>
                        </a:rPr>
                        <a:t>       NRO. DE PUNTOS</a:t>
                      </a:r>
                      <a:endParaRPr lang="es-EC" sz="12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NRO. DE BENEFICIARIOS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  NRO. DE ANALISTAS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NRO. DE INSTRUCTORES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194310">
                <a:tc>
                  <a:txBody>
                    <a:bodyPr/>
                    <a:lstStyle/>
                    <a:p>
                      <a:pPr marL="666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El Oro 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5425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578485" algn="l"/>
                        </a:tabLs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29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454025" algn="l"/>
                        </a:tabLs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1125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0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4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194310">
                <a:tc>
                  <a:txBody>
                    <a:bodyPr/>
                    <a:lstStyle/>
                    <a:p>
                      <a:pPr marL="666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Loja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5425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578485" algn="l"/>
                        </a:tabLst>
                      </a:pPr>
                      <a:r>
                        <a:rPr lang="es-ES" sz="1200" dirty="0">
                          <a:effectLst/>
                          <a:latin typeface="Barlow" panose="00000500000000000000" pitchFamily="2" charset="0"/>
                        </a:rPr>
                        <a:t>32</a:t>
                      </a:r>
                      <a:endParaRPr lang="es-EC" sz="12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454025" algn="l"/>
                        </a:tabLs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1504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1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7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194310">
                <a:tc>
                  <a:txBody>
                    <a:bodyPr/>
                    <a:lstStyle/>
                    <a:p>
                      <a:pPr marL="666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Zamora Chinchipe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5425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578485" algn="l"/>
                        </a:tabLs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16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454025" algn="l"/>
                        </a:tabLs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503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1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3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197485">
                <a:tc>
                  <a:txBody>
                    <a:bodyPr/>
                    <a:lstStyle/>
                    <a:p>
                      <a:pPr marL="480060" marR="4800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Total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77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3132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Barlow" panose="00000500000000000000" pitchFamily="2" charset="0"/>
                        </a:rPr>
                        <a:t>2</a:t>
                      </a:r>
                      <a:endParaRPr lang="es-EC" sz="12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Barlow" panose="00000500000000000000" pitchFamily="2" charset="0"/>
                        </a:rPr>
                        <a:t>14</a:t>
                      </a:r>
                      <a:endParaRPr lang="es-EC" sz="12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4" name="Imagen 13" descr="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6" t="4196" r="12325" b="-4196"/>
          <a:stretch/>
        </p:blipFill>
        <p:spPr bwMode="auto">
          <a:xfrm>
            <a:off x="8627461" y="1259264"/>
            <a:ext cx="2288540" cy="2095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 descr="Imagen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/>
          <a:stretch/>
        </p:blipFill>
        <p:spPr bwMode="auto">
          <a:xfrm>
            <a:off x="8627462" y="3668922"/>
            <a:ext cx="2288540" cy="1791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35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60" y="5720080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C221FE1-6106-744B-8EE7-767DA711D375}"/>
              </a:ext>
            </a:extLst>
          </p:cNvPr>
          <p:cNvSpPr txBox="1"/>
          <p:nvPr/>
        </p:nvSpPr>
        <p:spPr>
          <a:xfrm>
            <a:off x="10084527" y="5872120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solidFill>
                  <a:srgbClr val="4D4D4D"/>
                </a:solidFill>
                <a:latin typeface="Barlow Condensed Medium" pitchFamily="2" charset="77"/>
              </a:rPr>
              <a:t>Ministerio del Deporte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06710" cy="6858000"/>
          </a:xfrm>
          <a:prstGeom prst="rect">
            <a:avLst/>
          </a:prstGeom>
        </p:spPr>
      </p:pic>
      <p:sp>
        <p:nvSpPr>
          <p:cNvPr id="10" name="Google Shape;119;p4"/>
          <p:cNvSpPr txBox="1"/>
          <p:nvPr/>
        </p:nvSpPr>
        <p:spPr>
          <a:xfrm>
            <a:off x="645985" y="403013"/>
            <a:ext cx="6308607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500" b="1" dirty="0" smtClean="0">
                <a:solidFill>
                  <a:srgbClr val="4D4D4D"/>
                </a:solidFill>
                <a:latin typeface="Barlow" panose="00000500000000000000" pitchFamily="2" charset="0"/>
              </a:rPr>
              <a:t>Otras Actividades</a:t>
            </a:r>
            <a:endParaRPr sz="2500" b="1" u="none" strike="noStrike" cap="none" dirty="0">
              <a:solidFill>
                <a:srgbClr val="4D4D4D"/>
              </a:solidFill>
              <a:latin typeface="Barlow" panose="00000500000000000000" pitchFamily="2" charset="0"/>
              <a:sym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52288" y="979714"/>
            <a:ext cx="9872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Bef>
                <a:spcPts val="195"/>
              </a:spcBef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La Coordinación Zonal 7 del Ministerio del Deporte, en el año 2023, ejecutó diferentes</a:t>
            </a:r>
            <a:r>
              <a:rPr lang="es-EC" sz="2000" spc="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actividades</a:t>
            </a:r>
            <a:r>
              <a:rPr lang="es-EC" sz="2000" spc="-2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y</a:t>
            </a:r>
            <a:r>
              <a:rPr lang="es-EC" sz="2000" spc="-2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eventos</a:t>
            </a:r>
            <a:r>
              <a:rPr lang="es-EC" sz="2000" spc="-2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orientados</a:t>
            </a:r>
            <a:r>
              <a:rPr lang="es-EC" sz="2000" spc="-2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al</a:t>
            </a:r>
            <a:r>
              <a:rPr lang="es-EC" sz="2000" spc="-2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fomento</a:t>
            </a:r>
            <a:r>
              <a:rPr lang="es-EC" sz="2000" spc="-4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y</a:t>
            </a:r>
            <a:r>
              <a:rPr lang="es-EC" sz="2000" spc="-2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desarrollo</a:t>
            </a:r>
            <a:r>
              <a:rPr lang="es-EC" sz="2000" spc="-4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del</a:t>
            </a:r>
            <a:r>
              <a:rPr lang="es-EC" sz="2000" spc="-2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deporte,</a:t>
            </a:r>
            <a:r>
              <a:rPr lang="es-EC" sz="2000" spc="-2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educación</a:t>
            </a:r>
            <a:r>
              <a:rPr lang="es-EC" sz="2000" spc="-1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física</a:t>
            </a:r>
            <a:r>
              <a:rPr lang="es-EC" sz="2000" spc="-3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y</a:t>
            </a:r>
            <a:r>
              <a:rPr lang="es-EC" sz="2000" spc="-25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recreación. 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55300" y="2229787"/>
            <a:ext cx="10576071" cy="373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95"/>
              </a:spcBef>
              <a:buFont typeface="Symbol" panose="05050102010706020507" pitchFamily="18" charset="2"/>
              <a:buChar char=""/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En el período 2023 se realizó la visita técnica a diferentes organismos deportivos de la Zona 7, con el objetivo de brindar apoyo para la obtención de personería jurídica a través de la UDAF y Comunicación. 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  <a:spcBef>
                <a:spcPts val="195"/>
              </a:spcBef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95"/>
              </a:spcBef>
              <a:buFont typeface="Symbol" panose="05050102010706020507" pitchFamily="18" charset="2"/>
              <a:buChar char=""/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Se finiquitó las actas de entrega a las instituciones del proyecto </a:t>
            </a:r>
            <a:r>
              <a:rPr lang="es-EC" sz="2000" dirty="0" smtClean="0">
                <a:latin typeface="Barlow" panose="00000500000000000000" pitchFamily="2" charset="0"/>
                <a:ea typeface="Calibri" panose="020F0502020204030204" pitchFamily="34" charset="0"/>
              </a:rPr>
              <a:t>de las canchas de fútbol y de uso </a:t>
            </a:r>
            <a:r>
              <a:rPr lang="es-EC" sz="2000" dirty="0" err="1" smtClean="0">
                <a:latin typeface="Barlow" panose="00000500000000000000" pitchFamily="2" charset="0"/>
                <a:ea typeface="Calibri" panose="020F0502020204030204" pitchFamily="34" charset="0"/>
              </a:rPr>
              <a:t>multiple</a:t>
            </a:r>
            <a:r>
              <a:rPr lang="es-EC" sz="2000" dirty="0" smtClean="0">
                <a:latin typeface="Barlow" panose="00000500000000000000" pitchFamily="2" charset="0"/>
                <a:ea typeface="Calibri" panose="020F0502020204030204" pitchFamily="34" charset="0"/>
              </a:rPr>
              <a:t> Juego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Limpio de la Zona 7. 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95"/>
              </a:spcBef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95"/>
              </a:spcBef>
              <a:buFont typeface="Symbol" panose="05050102010706020507" pitchFamily="18" charset="2"/>
              <a:buChar char=""/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Se brindó apoyo al deportista </a:t>
            </a:r>
            <a:r>
              <a:rPr lang="es-EC" sz="2000" dirty="0" err="1">
                <a:latin typeface="Barlow" panose="00000500000000000000" pitchFamily="2" charset="0"/>
                <a:ea typeface="Calibri" panose="020F0502020204030204" pitchFamily="34" charset="0"/>
              </a:rPr>
              <a:t>Yordy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 Azuero (box), con la finalidad de que obtenga su pasaporte y pueda viajar a competencias internacionales. 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95"/>
              </a:spcBef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5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60" y="5720080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C221FE1-6106-744B-8EE7-767DA711D375}"/>
              </a:ext>
            </a:extLst>
          </p:cNvPr>
          <p:cNvSpPr txBox="1"/>
          <p:nvPr/>
        </p:nvSpPr>
        <p:spPr>
          <a:xfrm>
            <a:off x="10084527" y="5872120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solidFill>
                  <a:srgbClr val="4D4D4D"/>
                </a:solidFill>
                <a:latin typeface="Barlow Condensed Medium" pitchFamily="2" charset="77"/>
              </a:rPr>
              <a:t>Ministerio del Deporte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06710" cy="6858000"/>
          </a:xfrm>
          <a:prstGeom prst="rect">
            <a:avLst/>
          </a:prstGeom>
        </p:spPr>
      </p:pic>
      <p:sp>
        <p:nvSpPr>
          <p:cNvPr id="10" name="Google Shape;119;p4"/>
          <p:cNvSpPr txBox="1"/>
          <p:nvPr/>
        </p:nvSpPr>
        <p:spPr>
          <a:xfrm>
            <a:off x="645985" y="428771"/>
            <a:ext cx="6308607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500" b="1" dirty="0" smtClean="0">
                <a:solidFill>
                  <a:srgbClr val="4D4D4D"/>
                </a:solidFill>
                <a:latin typeface="Barlow" panose="00000500000000000000" pitchFamily="2" charset="0"/>
              </a:rPr>
              <a:t>Otras Actividades</a:t>
            </a:r>
            <a:endParaRPr sz="2500" b="1" u="none" strike="noStrike" cap="none" dirty="0">
              <a:solidFill>
                <a:srgbClr val="4D4D4D"/>
              </a:solidFill>
              <a:latin typeface="Barlow" panose="00000500000000000000" pitchFamily="2" charset="0"/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58591" y="1229948"/>
            <a:ext cx="9599053" cy="4190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95"/>
              </a:spcBef>
              <a:buFont typeface="Symbol" panose="05050102010706020507" pitchFamily="18" charset="2"/>
              <a:buChar char=""/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Se realizó el proceso de libre tránsito para las deportistas Alfonsina </a:t>
            </a:r>
            <a:r>
              <a:rPr lang="es-EC" sz="2000" dirty="0" err="1">
                <a:latin typeface="Barlow" panose="00000500000000000000" pitchFamily="2" charset="0"/>
                <a:ea typeface="Calibri" panose="020F0502020204030204" pitchFamily="34" charset="0"/>
              </a:rPr>
              <a:t>Quishpe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 (gimnasia) y Ángeles Sánchez (baloncesto). </a:t>
            </a:r>
          </a:p>
          <a:p>
            <a:pPr algn="just">
              <a:lnSpc>
                <a:spcPct val="115000"/>
              </a:lnSpc>
              <a:spcBef>
                <a:spcPts val="195"/>
              </a:spcBef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spcBef>
                <a:spcPts val="195"/>
              </a:spcBef>
              <a:buFont typeface="Symbol" panose="05050102010706020507" pitchFamily="18" charset="2"/>
              <a:buChar char=""/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Capacitación a organismos deportivos de la Zona 7 sobre la asignación presupuestaria 2023. </a:t>
            </a:r>
          </a:p>
          <a:p>
            <a:pPr algn="just">
              <a:lnSpc>
                <a:spcPct val="115000"/>
              </a:lnSpc>
              <a:spcBef>
                <a:spcPts val="195"/>
              </a:spcBef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spcBef>
                <a:spcPts val="195"/>
              </a:spcBef>
              <a:buFont typeface="Symbol" panose="05050102010706020507" pitchFamily="18" charset="2"/>
              <a:buChar char=""/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Selectivo provincial (El Oro), Campeonato Nacional de Natación Carlos Gilbert. </a:t>
            </a:r>
          </a:p>
          <a:p>
            <a:pPr algn="just">
              <a:lnSpc>
                <a:spcPct val="115000"/>
              </a:lnSpc>
              <a:spcBef>
                <a:spcPts val="195"/>
              </a:spcBef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spcBef>
                <a:spcPts val="195"/>
              </a:spcBef>
              <a:buFont typeface="Symbol" panose="05050102010706020507" pitchFamily="18" charset="2"/>
              <a:buChar char=""/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Primer Ecuador Series de Taekwondo Machala 2023.</a:t>
            </a:r>
          </a:p>
          <a:p>
            <a:pPr marL="457200" algn="just">
              <a:lnSpc>
                <a:spcPct val="115000"/>
              </a:lnSpc>
              <a:spcBef>
                <a:spcPts val="195"/>
              </a:spcBef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spcBef>
                <a:spcPts val="195"/>
              </a:spcBef>
              <a:buFont typeface="Symbol" panose="05050102010706020507" pitchFamily="18" charset="2"/>
              <a:buChar char=""/>
              <a:tabLst>
                <a:tab pos="2228850" algn="l"/>
              </a:tabLst>
            </a:pPr>
            <a:r>
              <a:rPr lang="es-EC" sz="2000" dirty="0" err="1">
                <a:latin typeface="Barlow" panose="00000500000000000000" pitchFamily="2" charset="0"/>
                <a:ea typeface="Calibri" panose="020F0502020204030204" pitchFamily="34" charset="0"/>
              </a:rPr>
              <a:t>Challenger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 de Marcha “Luis Choco”, marcas para Paris 2024. </a:t>
            </a:r>
            <a:endParaRPr lang="es-EC" sz="2000" dirty="0">
              <a:effectLst/>
              <a:latin typeface="Barlow" panose="00000500000000000000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60" y="5720080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C221FE1-6106-744B-8EE7-767DA711D375}"/>
              </a:ext>
            </a:extLst>
          </p:cNvPr>
          <p:cNvSpPr txBox="1"/>
          <p:nvPr/>
        </p:nvSpPr>
        <p:spPr>
          <a:xfrm>
            <a:off x="10084527" y="5872120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solidFill>
                  <a:srgbClr val="4D4D4D"/>
                </a:solidFill>
                <a:latin typeface="Barlow Condensed Medium" pitchFamily="2" charset="77"/>
              </a:rPr>
              <a:t>Ministerio del Deporte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06710" cy="6858000"/>
          </a:xfrm>
          <a:prstGeom prst="rect">
            <a:avLst/>
          </a:prstGeom>
        </p:spPr>
      </p:pic>
      <p:sp>
        <p:nvSpPr>
          <p:cNvPr id="10" name="Google Shape;119;p4"/>
          <p:cNvSpPr txBox="1"/>
          <p:nvPr/>
        </p:nvSpPr>
        <p:spPr>
          <a:xfrm>
            <a:off x="645985" y="428771"/>
            <a:ext cx="6308607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500" b="1" dirty="0" smtClean="0">
                <a:solidFill>
                  <a:srgbClr val="4D4D4D"/>
                </a:solidFill>
                <a:latin typeface="Barlow" panose="00000500000000000000" pitchFamily="2" charset="0"/>
              </a:rPr>
              <a:t>Otras Actividades</a:t>
            </a:r>
            <a:endParaRPr sz="2500" b="1" u="none" strike="noStrike" cap="none" dirty="0">
              <a:solidFill>
                <a:srgbClr val="4D4D4D"/>
              </a:solidFill>
              <a:latin typeface="Barlow" panose="00000500000000000000" pitchFamily="2" charset="0"/>
              <a:sym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50005" y="1322178"/>
            <a:ext cx="9903853" cy="4242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95"/>
              </a:spcBef>
              <a:buFont typeface="Symbol" panose="05050102010706020507" pitchFamily="18" charset="2"/>
              <a:buChar char=""/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Capacitación a organismos deportivos de la Zona 7 sobre el incentivo tributario.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95"/>
              </a:spcBef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95"/>
              </a:spcBef>
              <a:buFont typeface="Symbol" panose="05050102010706020507" pitchFamily="18" charset="2"/>
              <a:buChar char=""/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Maratón Paltas por la prevención de la desnutrición infantil. 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95"/>
              </a:spcBef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95"/>
              </a:spcBef>
              <a:buFont typeface="Symbol" panose="05050102010706020507" pitchFamily="18" charset="2"/>
              <a:buChar char=""/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Campeonato Nacional de Lucha U17 Loja. 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95"/>
              </a:spcBef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95"/>
              </a:spcBef>
              <a:buFont typeface="Symbol" panose="05050102010706020507" pitchFamily="18" charset="2"/>
              <a:buChar char=""/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Capacitación a organismos deportivos de la Zona 7 sobre la aprobación del POA 2023.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95"/>
              </a:spcBef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95"/>
              </a:spcBef>
              <a:buFont typeface="Symbol" panose="05050102010706020507" pitchFamily="18" charset="2"/>
              <a:buChar char=""/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Evento de Rendición de Cuentas 2022.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95"/>
              </a:spcBef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95"/>
              </a:spcBef>
              <a:buFont typeface="Symbol" panose="05050102010706020507" pitchFamily="18" charset="2"/>
              <a:buChar char=""/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III Selectivo provincial de Taekwondo Loja.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60" y="5720080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C221FE1-6106-744B-8EE7-767DA711D375}"/>
              </a:ext>
            </a:extLst>
          </p:cNvPr>
          <p:cNvSpPr txBox="1"/>
          <p:nvPr/>
        </p:nvSpPr>
        <p:spPr>
          <a:xfrm>
            <a:off x="10084527" y="5872120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solidFill>
                  <a:srgbClr val="4D4D4D"/>
                </a:solidFill>
                <a:latin typeface="Barlow Condensed Medium" pitchFamily="2" charset="77"/>
              </a:rPr>
              <a:t>Ministerio del Deporte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06710" cy="6858000"/>
          </a:xfrm>
          <a:prstGeom prst="rect">
            <a:avLst/>
          </a:prstGeom>
        </p:spPr>
      </p:pic>
      <p:sp>
        <p:nvSpPr>
          <p:cNvPr id="10" name="Google Shape;119;p4"/>
          <p:cNvSpPr txBox="1"/>
          <p:nvPr/>
        </p:nvSpPr>
        <p:spPr>
          <a:xfrm>
            <a:off x="645985" y="428771"/>
            <a:ext cx="6308607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500" b="1" dirty="0" smtClean="0">
                <a:solidFill>
                  <a:srgbClr val="4D4D4D"/>
                </a:solidFill>
                <a:latin typeface="Barlow" panose="00000500000000000000" pitchFamily="2" charset="0"/>
              </a:rPr>
              <a:t>Otras Actividades</a:t>
            </a:r>
            <a:endParaRPr sz="2500" b="1" u="none" strike="noStrike" cap="none" dirty="0">
              <a:solidFill>
                <a:srgbClr val="4D4D4D"/>
              </a:solidFill>
              <a:latin typeface="Barlow" panose="00000500000000000000" pitchFamily="2" charset="0"/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58591" y="1090362"/>
            <a:ext cx="9663447" cy="4925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95"/>
              </a:spcBef>
              <a:buFont typeface="Symbol" panose="05050102010706020507" pitchFamily="18" charset="2"/>
              <a:buChar char=""/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Campeonato Nacional U15 de Lucha Zamora Chinchipe.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95"/>
              </a:spcBef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95"/>
              </a:spcBef>
              <a:buFont typeface="Symbol" panose="05050102010706020507" pitchFamily="18" charset="2"/>
              <a:buChar char=""/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Campeonato Nacional de Taekwondo Menores Loja.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95"/>
              </a:spcBef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95"/>
              </a:spcBef>
              <a:buFont typeface="Symbol" panose="05050102010706020507" pitchFamily="18" charset="2"/>
              <a:buChar char=""/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Entrega de vivienda a la deportista </a:t>
            </a:r>
            <a:r>
              <a:rPr lang="es-EC" sz="2000" dirty="0" err="1">
                <a:latin typeface="Barlow" panose="00000500000000000000" pitchFamily="2" charset="0"/>
                <a:ea typeface="Calibri" panose="020F0502020204030204" pitchFamily="34" charset="0"/>
              </a:rPr>
              <a:t>Juleisy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 Angulo (Lanzamiento de jabalina), en el cantón Santa Rosa, provincia de El Oro. 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95"/>
              </a:spcBef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95"/>
              </a:spcBef>
              <a:buFont typeface="Symbol" panose="05050102010706020507" pitchFamily="18" charset="2"/>
              <a:buChar char=""/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Gestiones para la entrega de vivienda al deportista Erick </a:t>
            </a:r>
            <a:r>
              <a:rPr lang="es-EC" sz="2000" dirty="0" err="1">
                <a:latin typeface="Barlow" panose="00000500000000000000" pitchFamily="2" charset="0"/>
                <a:ea typeface="Calibri" panose="020F0502020204030204" pitchFamily="34" charset="0"/>
              </a:rPr>
              <a:t>Estupiñan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 (pesas), en el cantón Zamora.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95"/>
              </a:spcBef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95"/>
              </a:spcBef>
              <a:buFont typeface="Symbol" panose="05050102010706020507" pitchFamily="18" charset="2"/>
              <a:buChar char=""/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Campeonato Nacional de </a:t>
            </a:r>
            <a:r>
              <a:rPr lang="es-EC" sz="2000" dirty="0" err="1">
                <a:latin typeface="Barlow" panose="00000500000000000000" pitchFamily="2" charset="0"/>
                <a:ea typeface="Calibri" panose="020F0502020204030204" pitchFamily="34" charset="0"/>
              </a:rPr>
              <a:t>Miniatletismo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 y Combos Loja. 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95"/>
              </a:spcBef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95"/>
              </a:spcBef>
              <a:buFont typeface="Symbol" panose="05050102010706020507" pitchFamily="18" charset="2"/>
              <a:buChar char=""/>
              <a:tabLst>
                <a:tab pos="2228850" algn="l"/>
              </a:tabLst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Campeonato Nacional </a:t>
            </a:r>
            <a:r>
              <a:rPr lang="es-EC" sz="2000" dirty="0" err="1">
                <a:latin typeface="Barlow" panose="00000500000000000000" pitchFamily="2" charset="0"/>
                <a:ea typeface="Calibri" panose="020F0502020204030204" pitchFamily="34" charset="0"/>
              </a:rPr>
              <a:t>Interclubes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 de Voleibol Loja. 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60" y="5720080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C221FE1-6106-744B-8EE7-767DA711D375}"/>
              </a:ext>
            </a:extLst>
          </p:cNvPr>
          <p:cNvSpPr txBox="1"/>
          <p:nvPr/>
        </p:nvSpPr>
        <p:spPr>
          <a:xfrm>
            <a:off x="10084527" y="5872120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solidFill>
                  <a:srgbClr val="4D4D4D"/>
                </a:solidFill>
                <a:latin typeface="Barlow Condensed Medium" pitchFamily="2" charset="77"/>
              </a:rPr>
              <a:t>Ministerio del Deporte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06710" cy="6858000"/>
          </a:xfrm>
          <a:prstGeom prst="rect">
            <a:avLst/>
          </a:prstGeom>
        </p:spPr>
      </p:pic>
      <p:sp>
        <p:nvSpPr>
          <p:cNvPr id="10" name="Google Shape;119;p4"/>
          <p:cNvSpPr txBox="1"/>
          <p:nvPr/>
        </p:nvSpPr>
        <p:spPr>
          <a:xfrm>
            <a:off x="645985" y="403013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500" b="1" dirty="0" smtClean="0">
                <a:solidFill>
                  <a:srgbClr val="4D4D4D"/>
                </a:solidFill>
                <a:latin typeface="Barlow" panose="00000500000000000000" pitchFamily="2" charset="0"/>
              </a:rPr>
              <a:t>Jurídico  / atención ciudadana </a:t>
            </a:r>
            <a:endParaRPr sz="2500" b="1" u="none" strike="noStrike" cap="none" dirty="0">
              <a:solidFill>
                <a:srgbClr val="4D4D4D"/>
              </a:solidFill>
              <a:latin typeface="Barlow" panose="00000500000000000000" pitchFamily="2" charset="0"/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43189" y="1297590"/>
            <a:ext cx="96849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 smtClean="0">
                <a:latin typeface="Barlow" panose="00000500000000000000" pitchFamily="2" charset="0"/>
              </a:rPr>
              <a:t>Los </a:t>
            </a:r>
            <a:r>
              <a:rPr lang="es-EC" sz="2000" dirty="0">
                <a:latin typeface="Barlow" panose="00000500000000000000" pitchFamily="2" charset="0"/>
              </a:rPr>
              <a:t>organismos deportivos sujetos a la competencia de la Coordinación Zonal 7, continuaron con el proceso de Reforma de sus Estatutos adecuándolos a la normativa legal vigente, desde el nivel recreativo hasta el formativo</a:t>
            </a:r>
            <a:r>
              <a:rPr lang="es-EC" sz="2000" dirty="0" smtClean="0">
                <a:latin typeface="Barlow" panose="00000500000000000000" pitchFamily="2" charset="0"/>
              </a:rPr>
              <a:t>. </a:t>
            </a:r>
            <a:r>
              <a:rPr lang="es-ES" sz="2000" dirty="0">
                <a:latin typeface="Barlow" panose="00000500000000000000" pitchFamily="2" charset="0"/>
              </a:rPr>
              <a:t>A continuación, se procede a detallar en el siguiente cuadro la totalidad de trámites que se han abarcado de enero a diciembre del </a:t>
            </a:r>
            <a:r>
              <a:rPr lang="es-ES" sz="2000" dirty="0" smtClean="0">
                <a:latin typeface="Barlow" panose="00000500000000000000" pitchFamily="2" charset="0"/>
              </a:rPr>
              <a:t>2023: </a:t>
            </a:r>
            <a:endParaRPr lang="es-EC" sz="2000" dirty="0">
              <a:latin typeface="Barlow" panose="00000500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261052"/>
              </p:ext>
            </p:extLst>
          </p:nvPr>
        </p:nvGraphicFramePr>
        <p:xfrm>
          <a:off x="2701651" y="3367552"/>
          <a:ext cx="6439437" cy="1305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96791"/>
                <a:gridCol w="1607879"/>
                <a:gridCol w="1611839"/>
                <a:gridCol w="1622928"/>
              </a:tblGrid>
              <a:tr h="392430">
                <a:tc>
                  <a:txBody>
                    <a:bodyPr/>
                    <a:lstStyle/>
                    <a:p>
                      <a:pPr marL="389890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Barlow" panose="00000500000000000000" pitchFamily="2" charset="0"/>
                        </a:rPr>
                        <a:t>PROVINCIA </a:t>
                      </a:r>
                      <a:endParaRPr lang="es-EC" sz="14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86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REGISTRO DE </a:t>
                      </a:r>
                      <a:endParaRPr lang="es-EC" sz="140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27686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DIRECTORIO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APROBACIÓN DE </a:t>
                      </a:r>
                      <a:endParaRPr lang="es-EC" sz="140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30480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ESTATUTOS 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2255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TOTAL 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194310">
                <a:tc>
                  <a:txBody>
                    <a:bodyPr/>
                    <a:lstStyle/>
                    <a:p>
                      <a:pPr marL="666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El Oro 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5425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578485" algn="l"/>
                        </a:tabLs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74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454025" algn="l"/>
                        </a:tabLs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49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123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194310">
                <a:tc>
                  <a:txBody>
                    <a:bodyPr/>
                    <a:lstStyle/>
                    <a:p>
                      <a:pPr marL="666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Loja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5425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578485" algn="l"/>
                        </a:tabLs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58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454025" algn="l"/>
                        </a:tabLs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28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86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194310">
                <a:tc>
                  <a:txBody>
                    <a:bodyPr/>
                    <a:lstStyle/>
                    <a:p>
                      <a:pPr marL="666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Zamora Chinchipe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5425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578485" algn="l"/>
                        </a:tabLs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24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454025" algn="l"/>
                        </a:tabLs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17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41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197485">
                <a:tc>
                  <a:txBody>
                    <a:bodyPr/>
                    <a:lstStyle/>
                    <a:p>
                      <a:pPr marL="480060" marR="4800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Total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Barlow" panose="00000500000000000000" pitchFamily="2" charset="0"/>
                        </a:rPr>
                        <a:t>156</a:t>
                      </a:r>
                      <a:endParaRPr lang="es-EC" sz="14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94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Barlow" panose="00000500000000000000" pitchFamily="2" charset="0"/>
                        </a:rPr>
                        <a:t>250</a:t>
                      </a:r>
                      <a:endParaRPr lang="es-EC" sz="14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5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60" y="5720080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C221FE1-6106-744B-8EE7-767DA711D375}"/>
              </a:ext>
            </a:extLst>
          </p:cNvPr>
          <p:cNvSpPr txBox="1"/>
          <p:nvPr/>
        </p:nvSpPr>
        <p:spPr>
          <a:xfrm>
            <a:off x="10084527" y="5872120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solidFill>
                  <a:srgbClr val="4D4D4D"/>
                </a:solidFill>
                <a:latin typeface="Barlow Condensed Medium" pitchFamily="2" charset="77"/>
              </a:rPr>
              <a:t>Ministerio del Deporte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06710" cy="6858000"/>
          </a:xfrm>
          <a:prstGeom prst="rect">
            <a:avLst/>
          </a:prstGeom>
        </p:spPr>
      </p:pic>
      <p:sp>
        <p:nvSpPr>
          <p:cNvPr id="10" name="Google Shape;119;p4"/>
          <p:cNvSpPr txBox="1"/>
          <p:nvPr/>
        </p:nvSpPr>
        <p:spPr>
          <a:xfrm>
            <a:off x="645985" y="428771"/>
            <a:ext cx="6308607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500" b="1" dirty="0" smtClean="0">
                <a:solidFill>
                  <a:srgbClr val="4D4D4D"/>
                </a:solidFill>
                <a:latin typeface="Barlow" panose="00000500000000000000" pitchFamily="2" charset="0"/>
              </a:rPr>
              <a:t>Anexos fotográficos </a:t>
            </a:r>
            <a:endParaRPr sz="2500" b="1" u="none" strike="noStrike" cap="none" dirty="0">
              <a:solidFill>
                <a:srgbClr val="4D4D4D"/>
              </a:solidFill>
              <a:latin typeface="Barlow" panose="00000500000000000000" pitchFamily="2" charset="0"/>
              <a:sym typeface="Arial"/>
            </a:endParaRPr>
          </a:p>
        </p:txBody>
      </p:sp>
      <p:pic>
        <p:nvPicPr>
          <p:cNvPr id="4098" name="Picture 2" descr="Ima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8" y="1083045"/>
            <a:ext cx="2832972" cy="159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43" y="1083046"/>
            <a:ext cx="2717444" cy="159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78" y="1083045"/>
            <a:ext cx="2487282" cy="159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550" y="1083045"/>
            <a:ext cx="2651890" cy="159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8" y="2784627"/>
            <a:ext cx="2832972" cy="17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43" y="2784627"/>
            <a:ext cx="2717444" cy="17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79" y="2782136"/>
            <a:ext cx="2487282" cy="177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Imag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550" y="2763365"/>
            <a:ext cx="2646821" cy="179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Imag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8" y="4659198"/>
            <a:ext cx="2832972" cy="171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Image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43" y="4653580"/>
            <a:ext cx="2717444" cy="172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4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60" y="5720080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C221FE1-6106-744B-8EE7-767DA711D375}"/>
              </a:ext>
            </a:extLst>
          </p:cNvPr>
          <p:cNvSpPr txBox="1"/>
          <p:nvPr/>
        </p:nvSpPr>
        <p:spPr>
          <a:xfrm>
            <a:off x="10084527" y="5872120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solidFill>
                  <a:srgbClr val="4D4D4D"/>
                </a:solidFill>
                <a:latin typeface="Barlow Condensed Medium" pitchFamily="2" charset="77"/>
              </a:rPr>
              <a:t>Ministerio del Deporte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06710" cy="6858000"/>
          </a:xfrm>
          <a:prstGeom prst="rect">
            <a:avLst/>
          </a:prstGeom>
        </p:spPr>
      </p:pic>
      <p:sp>
        <p:nvSpPr>
          <p:cNvPr id="10" name="Google Shape;119;p4"/>
          <p:cNvSpPr txBox="1"/>
          <p:nvPr/>
        </p:nvSpPr>
        <p:spPr>
          <a:xfrm>
            <a:off x="3299033" y="2117970"/>
            <a:ext cx="597578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9600" b="1" dirty="0" smtClean="0">
                <a:solidFill>
                  <a:srgbClr val="4D4D4D"/>
                </a:solidFill>
                <a:latin typeface="Barlow" panose="00000500000000000000" pitchFamily="2" charset="0"/>
              </a:rPr>
              <a:t>GRACIAS </a:t>
            </a:r>
            <a:endParaRPr sz="9600" b="1" u="none" strike="noStrike" cap="none" dirty="0">
              <a:solidFill>
                <a:srgbClr val="4D4D4D"/>
              </a:solidFill>
              <a:latin typeface="Barlow" panose="000005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76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60" y="5720080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C221FE1-6106-744B-8EE7-767DA711D375}"/>
              </a:ext>
            </a:extLst>
          </p:cNvPr>
          <p:cNvSpPr txBox="1"/>
          <p:nvPr/>
        </p:nvSpPr>
        <p:spPr>
          <a:xfrm>
            <a:off x="10084527" y="5872120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solidFill>
                  <a:srgbClr val="4D4D4D"/>
                </a:solidFill>
                <a:latin typeface="Barlow Condensed Medium" pitchFamily="2" charset="77"/>
              </a:rPr>
              <a:t>Ministerio del Deporte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06710" cy="6858000"/>
          </a:xfrm>
          <a:prstGeom prst="rect">
            <a:avLst/>
          </a:prstGeom>
        </p:spPr>
      </p:pic>
      <p:sp>
        <p:nvSpPr>
          <p:cNvPr id="10" name="Google Shape;119;p4"/>
          <p:cNvSpPr txBox="1"/>
          <p:nvPr/>
        </p:nvSpPr>
        <p:spPr>
          <a:xfrm>
            <a:off x="573415" y="373985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b="1" u="none" strike="noStrike" cap="none" dirty="0" smtClean="0">
                <a:solidFill>
                  <a:srgbClr val="4D4D4D"/>
                </a:solidFill>
                <a:latin typeface="Barlow" panose="00000500000000000000" pitchFamily="2" charset="0"/>
                <a:sym typeface="Arial"/>
              </a:rPr>
              <a:t>Período y Jurisdicción </a:t>
            </a:r>
            <a:endParaRPr sz="2500" b="1" u="none" strike="noStrike" cap="none" dirty="0">
              <a:solidFill>
                <a:srgbClr val="4D4D4D"/>
              </a:solidFill>
              <a:latin typeface="Barlow" panose="00000500000000000000" pitchFamily="2" charset="0"/>
              <a:sym typeface="Arial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64526" y="1484119"/>
            <a:ext cx="847525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Período</a:t>
            </a:r>
            <a:r>
              <a:rPr lang="es-ES" sz="2000" b="1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: </a:t>
            </a:r>
            <a: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Esta Rendición de Cuentas corresponde a la gestión realizada </a:t>
            </a:r>
            <a:r>
              <a:rPr lang="es-ES" sz="2000" dirty="0" smtClean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en el período </a:t>
            </a:r>
            <a: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de enero a diciembre de </a:t>
            </a:r>
            <a:r>
              <a:rPr lang="es-ES" sz="2000" dirty="0" smtClean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2023.</a:t>
            </a:r>
          </a:p>
          <a:p>
            <a: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/>
            </a:r>
            <a:b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</a:br>
            <a:r>
              <a:rPr lang="es-ES" sz="2000" b="1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Jurisdicción: </a:t>
            </a:r>
            <a: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La Coordinación Zonal </a:t>
            </a:r>
            <a:r>
              <a:rPr lang="es-ES" sz="2000" dirty="0" smtClean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7 </a:t>
            </a:r>
            <a: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del Ministerio del Deporte abarca las</a:t>
            </a:r>
            <a:b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</a:br>
            <a: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provincias </a:t>
            </a:r>
            <a:r>
              <a:rPr lang="es-ES" sz="2000" dirty="0" smtClean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de:</a:t>
            </a:r>
          </a:p>
          <a:p>
            <a: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/>
            </a:r>
            <a:b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</a:br>
            <a: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✓ </a:t>
            </a:r>
            <a:r>
              <a:rPr lang="es-ES" sz="2000" dirty="0" smtClean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El Oro</a:t>
            </a:r>
            <a: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/>
            </a:r>
            <a:b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</a:br>
            <a: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✓ </a:t>
            </a:r>
            <a:r>
              <a:rPr lang="es-ES" sz="2000" dirty="0" smtClean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Loja</a:t>
            </a:r>
            <a: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/>
            </a:r>
            <a:b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</a:br>
            <a: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✓ </a:t>
            </a:r>
            <a:r>
              <a:rPr lang="es-ES" sz="2000" dirty="0" smtClean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Zamora Chinchipe </a:t>
            </a:r>
            <a:r>
              <a:rPr lang="es-ES" sz="2000" dirty="0">
                <a:solidFill>
                  <a:srgbClr val="203864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/>
            </a:r>
            <a:br>
              <a:rPr lang="es-ES" sz="2000" dirty="0">
                <a:solidFill>
                  <a:srgbClr val="203864"/>
                </a:solidFill>
                <a:latin typeface="Barlow" panose="00000500000000000000" pitchFamily="2" charset="0"/>
                <a:cs typeface="Calibri" panose="020F0502020204030204" pitchFamily="34" charset="0"/>
              </a:rPr>
            </a:br>
            <a:endParaRPr lang="es-EC" sz="2000" dirty="0">
              <a:latin typeface="Barlow" panose="000005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35" y="2784653"/>
            <a:ext cx="3840998" cy="3421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60" y="5720080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C221FE1-6106-744B-8EE7-767DA711D375}"/>
              </a:ext>
            </a:extLst>
          </p:cNvPr>
          <p:cNvSpPr txBox="1"/>
          <p:nvPr/>
        </p:nvSpPr>
        <p:spPr>
          <a:xfrm>
            <a:off x="10084527" y="5872120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solidFill>
                  <a:srgbClr val="4D4D4D"/>
                </a:solidFill>
                <a:latin typeface="Barlow Condensed Medium" pitchFamily="2" charset="77"/>
              </a:rPr>
              <a:t>Ministerio del Deporte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06710" cy="6858000"/>
          </a:xfrm>
          <a:prstGeom prst="rect">
            <a:avLst/>
          </a:prstGeom>
        </p:spPr>
      </p:pic>
      <p:sp>
        <p:nvSpPr>
          <p:cNvPr id="10" name="Google Shape;119;p4"/>
          <p:cNvSpPr txBox="1"/>
          <p:nvPr/>
        </p:nvSpPr>
        <p:spPr>
          <a:xfrm>
            <a:off x="645985" y="403013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b="1" u="none" strike="noStrike" cap="none" dirty="0" smtClean="0">
                <a:solidFill>
                  <a:srgbClr val="4D4D4D"/>
                </a:solidFill>
                <a:latin typeface="Barlow" panose="00000500000000000000" pitchFamily="2" charset="0"/>
                <a:sym typeface="Arial"/>
              </a:rPr>
              <a:t>Sede Administrativa </a:t>
            </a:r>
            <a:endParaRPr sz="2500" b="1" u="none" strike="noStrike" cap="none" dirty="0">
              <a:solidFill>
                <a:srgbClr val="4D4D4D"/>
              </a:solidFill>
              <a:latin typeface="Barlow" panose="00000500000000000000" pitchFamily="2" charset="0"/>
              <a:sym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72023" y="1403301"/>
            <a:ext cx="101593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Dirección: </a:t>
            </a:r>
            <a: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La Coordinación Zonal </a:t>
            </a:r>
            <a:r>
              <a:rPr lang="es-ES" sz="2000" dirty="0" smtClean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7 </a:t>
            </a:r>
            <a: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del Ministerio del Deporte se domicilia</a:t>
            </a:r>
            <a:b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</a:br>
            <a: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en la provincia del </a:t>
            </a:r>
            <a:r>
              <a:rPr lang="es-ES" sz="2000" dirty="0" smtClean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Zamora Chinchipe, </a:t>
            </a:r>
            <a: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cantón </a:t>
            </a:r>
            <a:r>
              <a:rPr lang="es-ES" sz="2000" dirty="0" smtClean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Zamora, </a:t>
            </a:r>
            <a: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parroquia </a:t>
            </a:r>
            <a:r>
              <a:rPr lang="es-ES" sz="2000" dirty="0" smtClean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Zamora, </a:t>
            </a:r>
            <a: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en la </a:t>
            </a:r>
            <a:r>
              <a:rPr lang="es-ES" sz="2000" dirty="0" smtClean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Av. Eugenio Espejo y Fernando de Benavente a una cuadra de la Casa de la Cultura Núcleo de Zamora Chinchipe. </a:t>
            </a:r>
            <a:endParaRPr lang="es-ES" sz="2000" dirty="0">
              <a:solidFill>
                <a:schemeClr val="tx1"/>
              </a:solidFill>
              <a:latin typeface="Barlow" panose="00000500000000000000" pitchFamily="2" charset="0"/>
              <a:cs typeface="Calibri" panose="020F0502020204030204" pitchFamily="34" charset="0"/>
            </a:endParaRPr>
          </a:p>
          <a:p>
            <a:pPr algn="just"/>
            <a:endParaRPr lang="es-ES" sz="2000" b="1" dirty="0">
              <a:solidFill>
                <a:schemeClr val="tx1"/>
              </a:solidFill>
              <a:latin typeface="Barlow" panose="00000500000000000000" pitchFamily="2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 smtClean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Página </a:t>
            </a:r>
            <a:r>
              <a:rPr lang="es-ES" sz="2000" b="1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Web: </a:t>
            </a:r>
            <a:r>
              <a:rPr lang="es-ES" sz="2000" dirty="0" smtClean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  <a:hlinkClick r:id="rId6"/>
              </a:rPr>
              <a:t>www.deporte.gob.ec</a:t>
            </a:r>
            <a:endParaRPr lang="es-ES" sz="2000" dirty="0" smtClean="0">
              <a:solidFill>
                <a:schemeClr val="tx1"/>
              </a:solidFill>
              <a:latin typeface="Barlow" panose="00000500000000000000" pitchFamily="2" charset="0"/>
              <a:cs typeface="Calibri" panose="020F0502020204030204" pitchFamily="34" charset="0"/>
            </a:endParaRPr>
          </a:p>
          <a:p>
            <a:pPr algn="just"/>
            <a:endParaRPr lang="es-ES" sz="2000" dirty="0">
              <a:solidFill>
                <a:schemeClr val="tx1"/>
              </a:solidFill>
              <a:latin typeface="Barlow" panose="00000500000000000000" pitchFamily="2" charset="0"/>
              <a:cs typeface="Calibri" panose="020F0502020204030204" pitchFamily="34" charset="0"/>
            </a:endParaRPr>
          </a:p>
          <a:p>
            <a:r>
              <a:rPr lang="es-ES" sz="2000" b="1" dirty="0" smtClean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Teléfono</a:t>
            </a:r>
            <a:r>
              <a:rPr lang="es-ES" sz="2000" b="1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: </a:t>
            </a:r>
            <a:r>
              <a:rPr lang="es-ES" sz="2000" dirty="0" smtClean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023969200</a:t>
            </a:r>
            <a: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/>
            </a:r>
            <a:br>
              <a:rPr lang="es-ES" sz="2000" dirty="0">
                <a:solidFill>
                  <a:schemeClr val="tx1"/>
                </a:solidFill>
                <a:latin typeface="Barlow" panose="00000500000000000000" pitchFamily="2" charset="0"/>
                <a:cs typeface="Calibri" panose="020F0502020204030204" pitchFamily="34" charset="0"/>
              </a:rPr>
            </a:br>
            <a:endParaRPr lang="es-EC" sz="2000" dirty="0">
              <a:solidFill>
                <a:schemeClr val="tx1"/>
              </a:solidFill>
              <a:latin typeface="Barlow" panose="000005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/>
          <a:stretch/>
        </p:blipFill>
        <p:spPr>
          <a:xfrm>
            <a:off x="6001454" y="2586382"/>
            <a:ext cx="3592489" cy="2803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2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60" y="5720080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C221FE1-6106-744B-8EE7-767DA711D375}"/>
              </a:ext>
            </a:extLst>
          </p:cNvPr>
          <p:cNvSpPr txBox="1"/>
          <p:nvPr/>
        </p:nvSpPr>
        <p:spPr>
          <a:xfrm>
            <a:off x="10084527" y="5872120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solidFill>
                  <a:srgbClr val="4D4D4D"/>
                </a:solidFill>
                <a:latin typeface="Barlow Condensed Medium" pitchFamily="2" charset="77"/>
              </a:rPr>
              <a:t>Ministerio del Deporte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06710" cy="6858000"/>
          </a:xfrm>
          <a:prstGeom prst="rect">
            <a:avLst/>
          </a:prstGeom>
        </p:spPr>
      </p:pic>
      <p:sp>
        <p:nvSpPr>
          <p:cNvPr id="10" name="Google Shape;119;p4"/>
          <p:cNvSpPr txBox="1"/>
          <p:nvPr/>
        </p:nvSpPr>
        <p:spPr>
          <a:xfrm>
            <a:off x="645985" y="403013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b="1" u="none" strike="noStrike" cap="none" dirty="0" smtClean="0">
                <a:solidFill>
                  <a:srgbClr val="4D4D4D"/>
                </a:solidFill>
                <a:latin typeface="Barlow" panose="00000500000000000000" pitchFamily="2" charset="0"/>
                <a:sym typeface="Arial"/>
              </a:rPr>
              <a:t>Articulación de la política pública </a:t>
            </a:r>
            <a:endParaRPr sz="2500" b="1" u="none" strike="noStrike" cap="none" dirty="0">
              <a:solidFill>
                <a:srgbClr val="4D4D4D"/>
              </a:solidFill>
              <a:latin typeface="Barlow" panose="00000500000000000000" pitchFamily="2" charset="0"/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46169" y="987601"/>
            <a:ext cx="955040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2000" dirty="0">
                <a:latin typeface="Barlow" panose="00000500000000000000" pitchFamily="2" charset="0"/>
                <a:ea typeface="Calibri" panose="020F0502020204030204" pitchFamily="34" charset="0"/>
              </a:rPr>
              <a:t>El Ministerio del Deporte contó en el 2023 con los siguientes objetivos </a:t>
            </a:r>
            <a:r>
              <a:rPr lang="es-ES" sz="2000" dirty="0" smtClean="0">
                <a:latin typeface="Barlow" panose="00000500000000000000" pitchFamily="2" charset="0"/>
                <a:ea typeface="Calibri" panose="020F0502020204030204" pitchFamily="34" charset="0"/>
              </a:rPr>
              <a:t>estratégicos</a:t>
            </a:r>
            <a:r>
              <a:rPr lang="es-ES" sz="2000" spc="5" dirty="0" smtClean="0">
                <a:latin typeface="Barlow" panose="00000500000000000000" pitchFamily="2" charset="0"/>
                <a:ea typeface="Calibri" panose="020F0502020204030204" pitchFamily="34" charset="0"/>
              </a:rPr>
              <a:t>: </a:t>
            </a:r>
            <a:r>
              <a:rPr lang="es-ES" sz="2000" dirty="0"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endParaRPr lang="es-EC" sz="2000" dirty="0">
              <a:latin typeface="Barlow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62742" y="1658886"/>
            <a:ext cx="493485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013460" algn="l"/>
                <a:tab pos="1014095" algn="l"/>
              </a:tabLst>
            </a:pPr>
            <a:r>
              <a:rPr lang="es-EC" sz="2000" b="1" dirty="0" smtClean="0">
                <a:latin typeface="Barlow" panose="00000500000000000000" pitchFamily="2" charset="0"/>
                <a:ea typeface="Calibri" panose="020F0502020204030204" pitchFamily="34" charset="0"/>
              </a:rPr>
              <a:t>1</a:t>
            </a:r>
            <a:r>
              <a:rPr lang="es-EC" sz="2000" b="1" dirty="0">
                <a:latin typeface="Barlow" panose="00000500000000000000" pitchFamily="2" charset="0"/>
                <a:ea typeface="Calibri" panose="020F0502020204030204" pitchFamily="34" charset="0"/>
              </a:rPr>
              <a:t>:</a:t>
            </a:r>
            <a:r>
              <a:rPr lang="es-EC" sz="2000" b="1" spc="-3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Incrementar</a:t>
            </a:r>
            <a:r>
              <a:rPr lang="es-EC" sz="2000" spc="-3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la</a:t>
            </a:r>
            <a:r>
              <a:rPr lang="es-EC" sz="2000" spc="-4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participación</a:t>
            </a:r>
            <a:r>
              <a:rPr lang="es-EC" sz="2000" spc="-4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de</a:t>
            </a:r>
            <a:r>
              <a:rPr lang="es-EC" sz="2000" spc="-1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los</a:t>
            </a:r>
            <a:r>
              <a:rPr lang="es-EC" sz="2000" spc="-4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deportistas</a:t>
            </a:r>
            <a:r>
              <a:rPr lang="es-EC" sz="2000" spc="-2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ecuatorianos,</a:t>
            </a:r>
            <a:r>
              <a:rPr lang="es-EC" sz="2000" spc="-3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en</a:t>
            </a:r>
            <a:r>
              <a:rPr lang="es-EC" sz="2000" spc="-23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competencias</a:t>
            </a:r>
            <a:r>
              <a:rPr lang="es-EC" sz="2000" spc="-1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nacionales</a:t>
            </a:r>
            <a:r>
              <a:rPr lang="es-EC" sz="2000" spc="-1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e</a:t>
            </a:r>
            <a:r>
              <a:rPr lang="es-EC" sz="2000" spc="-1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internacionales</a:t>
            </a:r>
            <a:r>
              <a:rPr lang="es-EC" sz="2000" dirty="0" smtClean="0">
                <a:latin typeface="Barlow" panose="00000500000000000000" pitchFamily="2" charset="0"/>
                <a:ea typeface="Calibri" panose="020F0502020204030204" pitchFamily="34" charset="0"/>
              </a:rPr>
              <a:t>.</a:t>
            </a:r>
            <a:endParaRPr lang="es-EC" sz="2000" dirty="0">
              <a:latin typeface="Barlow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87886" y="1658641"/>
            <a:ext cx="443339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013460" algn="l"/>
                <a:tab pos="1014095" algn="l"/>
              </a:tabLst>
            </a:pPr>
            <a:r>
              <a:rPr lang="es-EC" sz="2000" b="1" dirty="0" smtClean="0">
                <a:latin typeface="Barlow" panose="00000500000000000000" pitchFamily="2" charset="0"/>
                <a:ea typeface="Calibri" panose="020F0502020204030204" pitchFamily="34" charset="0"/>
              </a:rPr>
              <a:t>2</a:t>
            </a:r>
            <a:r>
              <a:rPr lang="es-EC" sz="2000" b="1" dirty="0">
                <a:latin typeface="Barlow" panose="00000500000000000000" pitchFamily="2" charset="0"/>
                <a:ea typeface="Calibri" panose="020F0502020204030204" pitchFamily="34" charset="0"/>
              </a:rPr>
              <a:t>:</a:t>
            </a:r>
            <a:r>
              <a:rPr lang="es-EC" sz="2000" b="1" spc="-2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Incrementar</a:t>
            </a:r>
            <a:r>
              <a:rPr lang="es-EC" sz="2000" spc="-3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el</a:t>
            </a:r>
            <a:r>
              <a:rPr lang="es-EC" sz="2000" spc="-3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porcentaje</a:t>
            </a:r>
            <a:r>
              <a:rPr lang="es-EC" sz="2000" spc="-3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de</a:t>
            </a:r>
            <a:r>
              <a:rPr lang="es-EC" sz="2000" spc="-3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atletas</a:t>
            </a:r>
            <a:r>
              <a:rPr lang="es-EC" sz="2000" spc="-3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con</a:t>
            </a:r>
            <a:r>
              <a:rPr lang="es-EC" sz="2000" spc="-4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discapacidad</a:t>
            </a:r>
            <a:r>
              <a:rPr lang="es-EC" sz="2000" spc="-4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en</a:t>
            </a:r>
            <a:r>
              <a:rPr lang="es-EC" sz="2000" spc="-4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el</a:t>
            </a:r>
            <a:r>
              <a:rPr lang="es-EC" sz="2000" spc="-3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alto</a:t>
            </a:r>
            <a:r>
              <a:rPr lang="es-EC" sz="2000" spc="-23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rendimiento</a:t>
            </a:r>
            <a:r>
              <a:rPr lang="es-EC" sz="2000" dirty="0" smtClean="0">
                <a:latin typeface="Barlow" panose="00000500000000000000" pitchFamily="2" charset="0"/>
                <a:ea typeface="Calibri" panose="020F0502020204030204" pitchFamily="34" charset="0"/>
              </a:rPr>
              <a:t>.</a:t>
            </a:r>
            <a:endParaRPr lang="es-EC" sz="2000" dirty="0">
              <a:latin typeface="Barlow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230812" y="3066147"/>
            <a:ext cx="49667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0"/>
              </a:spcBef>
              <a:tabLst>
                <a:tab pos="1013460" algn="l"/>
                <a:tab pos="1014095" algn="l"/>
              </a:tabLst>
            </a:pPr>
            <a:r>
              <a:rPr lang="es-EC" sz="2000" b="1" dirty="0" smtClean="0">
                <a:latin typeface="Barlow" panose="00000500000000000000" pitchFamily="2" charset="0"/>
                <a:ea typeface="Calibri" panose="020F0502020204030204" pitchFamily="34" charset="0"/>
              </a:rPr>
              <a:t>3</a:t>
            </a:r>
            <a:r>
              <a:rPr lang="es-EC" sz="2000" b="1" dirty="0">
                <a:latin typeface="Barlow" panose="00000500000000000000" pitchFamily="2" charset="0"/>
                <a:ea typeface="Calibri" panose="020F0502020204030204" pitchFamily="34" charset="0"/>
              </a:rPr>
              <a:t>:</a:t>
            </a:r>
            <a:r>
              <a:rPr lang="es-EC" sz="2000" b="1" spc="-5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Incrementar</a:t>
            </a:r>
            <a:r>
              <a:rPr lang="es-EC" sz="2000" spc="-5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la</a:t>
            </a:r>
            <a:r>
              <a:rPr lang="es-EC" sz="2000" spc="-5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infraestructura</a:t>
            </a:r>
            <a:r>
              <a:rPr lang="es-EC" sz="2000" spc="-1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deportiva</a:t>
            </a:r>
            <a:r>
              <a:rPr lang="es-EC" sz="2000" spc="-5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con</a:t>
            </a:r>
            <a:r>
              <a:rPr lang="es-EC" sz="2000" spc="-5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condiciones</a:t>
            </a:r>
            <a:r>
              <a:rPr lang="es-EC" sz="2000" spc="-23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óptimas</a:t>
            </a:r>
            <a:r>
              <a:rPr lang="es-EC" sz="2000" spc="-1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a</a:t>
            </a:r>
            <a:r>
              <a:rPr lang="es-EC" sz="2000" spc="-1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nivel nacional</a:t>
            </a:r>
            <a:r>
              <a:rPr lang="es-EC" sz="2000" dirty="0" smtClean="0">
                <a:latin typeface="Barlow" panose="00000500000000000000" pitchFamily="2" charset="0"/>
                <a:ea typeface="Calibri" panose="020F0502020204030204" pitchFamily="34" charset="0"/>
              </a:rPr>
              <a:t>.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487886" y="3074064"/>
            <a:ext cx="443339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5"/>
              </a:spcBef>
              <a:tabLst>
                <a:tab pos="1013460" algn="l"/>
                <a:tab pos="1014095" algn="l"/>
              </a:tabLst>
            </a:pPr>
            <a:r>
              <a:rPr lang="es-EC" sz="2000" b="1" dirty="0" smtClean="0">
                <a:latin typeface="Barlow" panose="00000500000000000000" pitchFamily="2" charset="0"/>
                <a:ea typeface="Calibri" panose="020F0502020204030204" pitchFamily="34" charset="0"/>
              </a:rPr>
              <a:t>4</a:t>
            </a:r>
            <a:r>
              <a:rPr lang="es-EC" sz="2000" b="1" dirty="0">
                <a:latin typeface="Barlow" panose="00000500000000000000" pitchFamily="2" charset="0"/>
                <a:ea typeface="Calibri" panose="020F0502020204030204" pitchFamily="34" charset="0"/>
              </a:rPr>
              <a:t>:</a:t>
            </a:r>
            <a:r>
              <a:rPr lang="es-EC" sz="2000" b="1" spc="-2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Reducir</a:t>
            </a:r>
            <a:r>
              <a:rPr lang="es-EC" sz="2000" spc="-2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la</a:t>
            </a:r>
            <a:r>
              <a:rPr lang="es-EC" sz="2000" spc="-2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prevalencia</a:t>
            </a:r>
            <a:r>
              <a:rPr lang="es-EC" sz="2000" spc="-3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de</a:t>
            </a:r>
            <a:r>
              <a:rPr lang="es-EC" sz="2000" spc="-2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actividad</a:t>
            </a:r>
            <a:r>
              <a:rPr lang="es-EC" sz="2000" spc="-3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física</a:t>
            </a:r>
            <a:r>
              <a:rPr lang="es-EC" sz="2000" spc="-3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insuficiente</a:t>
            </a:r>
            <a:r>
              <a:rPr lang="es-EC" sz="2000" spc="-2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en</a:t>
            </a:r>
            <a:r>
              <a:rPr lang="es-EC" sz="2000" spc="-3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la</a:t>
            </a:r>
            <a:r>
              <a:rPr lang="es-EC" sz="2000" spc="-23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población.</a:t>
            </a:r>
          </a:p>
          <a:p>
            <a:pPr algn="just">
              <a:lnSpc>
                <a:spcPct val="115000"/>
              </a:lnSpc>
              <a:spcBef>
                <a:spcPts val="20"/>
              </a:spcBef>
            </a:pPr>
            <a:r>
              <a:rPr lang="es-ES" sz="2000" dirty="0"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endParaRPr lang="es-EC" sz="1800" dirty="0">
              <a:latin typeface="Barlow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262742" y="4071680"/>
            <a:ext cx="493485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5"/>
              </a:spcBef>
              <a:tabLst>
                <a:tab pos="1013460" algn="l"/>
                <a:tab pos="1014095" algn="l"/>
              </a:tabLst>
            </a:pPr>
            <a:r>
              <a:rPr lang="es-EC" sz="2000" b="1" dirty="0" smtClean="0">
                <a:latin typeface="Barlow" panose="00000500000000000000" pitchFamily="2" charset="0"/>
                <a:ea typeface="Calibri" panose="020F0502020204030204" pitchFamily="34" charset="0"/>
              </a:rPr>
              <a:t>5</a:t>
            </a:r>
            <a:r>
              <a:rPr lang="es-EC" sz="2000" b="1" dirty="0">
                <a:latin typeface="Barlow" panose="00000500000000000000" pitchFamily="2" charset="0"/>
                <a:ea typeface="Calibri" panose="020F0502020204030204" pitchFamily="34" charset="0"/>
              </a:rPr>
              <a:t>:</a:t>
            </a:r>
            <a:r>
              <a:rPr lang="es-EC" sz="2000" b="1" spc="-2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Reducir</a:t>
            </a:r>
            <a:r>
              <a:rPr lang="es-EC" sz="2000" spc="-3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el</a:t>
            </a:r>
            <a:r>
              <a:rPr lang="es-EC" sz="2000" spc="-2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tiempo</a:t>
            </a:r>
            <a:r>
              <a:rPr lang="es-EC" sz="2000" spc="-3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de</a:t>
            </a:r>
            <a:r>
              <a:rPr lang="es-EC" sz="2000" spc="-3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comportamiento</a:t>
            </a:r>
            <a:r>
              <a:rPr lang="es-EC" sz="2000" spc="-3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sedentario</a:t>
            </a:r>
            <a:r>
              <a:rPr lang="es-EC" sz="2000" spc="-3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en</a:t>
            </a:r>
            <a:r>
              <a:rPr lang="es-EC" sz="2000" spc="-3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un</a:t>
            </a:r>
            <a:r>
              <a:rPr lang="es-EC" sz="2000" spc="-3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día</a:t>
            </a:r>
            <a:r>
              <a:rPr lang="es-EC" sz="2000" spc="-23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normal.</a:t>
            </a:r>
          </a:p>
          <a:p>
            <a:pPr algn="just">
              <a:lnSpc>
                <a:spcPct val="115000"/>
              </a:lnSpc>
              <a:spcBef>
                <a:spcPts val="20"/>
              </a:spcBef>
            </a:pPr>
            <a:r>
              <a:rPr lang="es-ES" sz="2000" dirty="0"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endParaRPr lang="es-EC" sz="1800" dirty="0">
              <a:latin typeface="Barlow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487886" y="4071680"/>
            <a:ext cx="443339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0"/>
              </a:spcBef>
              <a:tabLst>
                <a:tab pos="1013460" algn="l"/>
                <a:tab pos="1014095" algn="l"/>
              </a:tabLst>
            </a:pPr>
            <a:r>
              <a:rPr lang="es-EC" sz="2000" b="1" dirty="0" smtClean="0">
                <a:latin typeface="Barlow" panose="00000500000000000000" pitchFamily="2" charset="0"/>
                <a:ea typeface="Calibri" panose="020F0502020204030204" pitchFamily="34" charset="0"/>
              </a:rPr>
              <a:t>6</a:t>
            </a:r>
            <a:r>
              <a:rPr lang="es-EC" sz="2000" b="1" dirty="0">
                <a:latin typeface="Barlow" panose="00000500000000000000" pitchFamily="2" charset="0"/>
                <a:ea typeface="Calibri" panose="020F0502020204030204" pitchFamily="34" charset="0"/>
              </a:rPr>
              <a:t>:</a:t>
            </a:r>
            <a:r>
              <a:rPr lang="es-EC" sz="2000" b="1" spc="-3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Incrementar</a:t>
            </a:r>
            <a:r>
              <a:rPr lang="es-EC" sz="2000" spc="-4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la</a:t>
            </a:r>
            <a:r>
              <a:rPr lang="es-EC" sz="2000" spc="-4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generación</a:t>
            </a:r>
            <a:r>
              <a:rPr lang="es-EC" sz="2000" spc="-4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de</a:t>
            </a:r>
            <a:r>
              <a:rPr lang="es-EC" sz="2000" spc="-3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información</a:t>
            </a:r>
            <a:r>
              <a:rPr lang="es-EC" sz="2000" spc="-4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oportuna</a:t>
            </a:r>
            <a:r>
              <a:rPr lang="es-EC" sz="2000" spc="-4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y</a:t>
            </a:r>
            <a:r>
              <a:rPr lang="es-EC" sz="2000" spc="-23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transparente</a:t>
            </a:r>
            <a:r>
              <a:rPr lang="es-EC" sz="2000" spc="-1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por</a:t>
            </a:r>
            <a:r>
              <a:rPr lang="es-EC" sz="2000" spc="-1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parte</a:t>
            </a:r>
            <a:r>
              <a:rPr lang="es-EC" sz="2000" spc="-1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de</a:t>
            </a:r>
            <a:r>
              <a:rPr lang="es-EC" sz="2000" spc="-1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los</a:t>
            </a:r>
            <a:r>
              <a:rPr lang="es-EC" sz="2000" spc="-1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actores</a:t>
            </a:r>
            <a:r>
              <a:rPr lang="es-EC" sz="2000" spc="-1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del sector</a:t>
            </a:r>
            <a:r>
              <a:rPr lang="es-EC" sz="2000" spc="-2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deportivo.</a:t>
            </a:r>
          </a:p>
          <a:p>
            <a:pPr algn="just">
              <a:lnSpc>
                <a:spcPct val="115000"/>
              </a:lnSpc>
              <a:spcBef>
                <a:spcPts val="20"/>
              </a:spcBef>
            </a:pPr>
            <a:r>
              <a:rPr lang="es-ES" sz="2000" dirty="0"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endParaRPr lang="es-EC" sz="1800" dirty="0">
              <a:latin typeface="Barlow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258093" y="5062813"/>
            <a:ext cx="493950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5"/>
              </a:spcBef>
              <a:tabLst>
                <a:tab pos="1013460" algn="l"/>
                <a:tab pos="1014095" algn="l"/>
              </a:tabLst>
            </a:pPr>
            <a:r>
              <a:rPr lang="es-EC" sz="2000" b="1" dirty="0" smtClean="0">
                <a:latin typeface="Barlow" panose="00000500000000000000" pitchFamily="2" charset="0"/>
                <a:ea typeface="Calibri" panose="020F0502020204030204" pitchFamily="34" charset="0"/>
              </a:rPr>
              <a:t>7</a:t>
            </a:r>
            <a:r>
              <a:rPr lang="es-EC" sz="2000" b="1" dirty="0">
                <a:latin typeface="Barlow" panose="00000500000000000000" pitchFamily="2" charset="0"/>
                <a:ea typeface="Calibri" panose="020F0502020204030204" pitchFamily="34" charset="0"/>
              </a:rPr>
              <a:t>:</a:t>
            </a:r>
            <a:r>
              <a:rPr lang="es-EC" sz="2000" b="1" spc="-3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Fortalecer</a:t>
            </a:r>
            <a:r>
              <a:rPr lang="es-EC" sz="2000" spc="-4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las</a:t>
            </a:r>
            <a:r>
              <a:rPr lang="es-EC" sz="2000" spc="-4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capacidades</a:t>
            </a:r>
            <a:r>
              <a:rPr lang="es-EC" sz="2000" spc="-4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institucionales.</a:t>
            </a:r>
          </a:p>
          <a:p>
            <a:pPr algn="just">
              <a:lnSpc>
                <a:spcPct val="115000"/>
              </a:lnSpc>
              <a:spcBef>
                <a:spcPts val="20"/>
              </a:spcBef>
            </a:pPr>
            <a:r>
              <a:rPr lang="es-ES" sz="2000" dirty="0">
                <a:latin typeface="Barlow" panose="00000500000000000000" pitchFamily="2" charset="0"/>
                <a:ea typeface="Calibri" panose="020F0502020204030204" pitchFamily="34" charset="0"/>
              </a:rPr>
              <a:t> </a:t>
            </a:r>
            <a:endParaRPr lang="es-EC" sz="1800" dirty="0">
              <a:latin typeface="Barlow" panose="00000500000000000000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60" y="5720080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C221FE1-6106-744B-8EE7-767DA711D375}"/>
              </a:ext>
            </a:extLst>
          </p:cNvPr>
          <p:cNvSpPr txBox="1"/>
          <p:nvPr/>
        </p:nvSpPr>
        <p:spPr>
          <a:xfrm>
            <a:off x="10084527" y="5872120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solidFill>
                  <a:srgbClr val="4D4D4D"/>
                </a:solidFill>
                <a:latin typeface="Barlow Condensed Medium" pitchFamily="2" charset="77"/>
              </a:rPr>
              <a:t>Ministerio del Deporte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06710" cy="6858000"/>
          </a:xfrm>
          <a:prstGeom prst="rect">
            <a:avLst/>
          </a:prstGeom>
        </p:spPr>
      </p:pic>
      <p:sp>
        <p:nvSpPr>
          <p:cNvPr id="10" name="Google Shape;119;p4"/>
          <p:cNvSpPr txBox="1"/>
          <p:nvPr/>
        </p:nvSpPr>
        <p:spPr>
          <a:xfrm>
            <a:off x="645985" y="403013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b="1" u="none" strike="noStrike" cap="none" dirty="0" smtClean="0">
                <a:solidFill>
                  <a:srgbClr val="4D4D4D"/>
                </a:solidFill>
                <a:latin typeface="Barlow" panose="00000500000000000000" pitchFamily="2" charset="0"/>
                <a:sym typeface="Arial"/>
              </a:rPr>
              <a:t>Ejecución y gestión 2023  </a:t>
            </a:r>
            <a:endParaRPr sz="2500" b="1" u="none" strike="noStrike" cap="none" dirty="0">
              <a:solidFill>
                <a:srgbClr val="4D4D4D"/>
              </a:solidFill>
              <a:latin typeface="Barlow" panose="00000500000000000000" pitchFamily="2" charset="0"/>
              <a:sym typeface="Arial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29844" y="909548"/>
            <a:ext cx="8618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El presupuesto codificado del Ministerio del Deporte / Coordinación Zonal 7</a:t>
            </a:r>
            <a:r>
              <a:rPr lang="es-EC" sz="2000" spc="5" dirty="0">
                <a:latin typeface="Barlow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para el ejercicio</a:t>
            </a:r>
            <a:r>
              <a:rPr lang="es-EC" sz="2000" spc="5" dirty="0">
                <a:latin typeface="Barlow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económico 2023, fue de  USD $ </a:t>
            </a:r>
            <a:r>
              <a:rPr lang="es-EC" sz="2000" b="1" dirty="0">
                <a:latin typeface="Barlow" panose="00000500000000000000" pitchFamily="2" charset="0"/>
              </a:rPr>
              <a:t>672.105,91</a:t>
            </a:r>
            <a:r>
              <a:rPr lang="es-EC" sz="2000" dirty="0" smtClean="0">
                <a:latin typeface="Barlow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el cual tuvo una ejecución presupuestaria de $ </a:t>
            </a:r>
            <a:r>
              <a:rPr lang="es-EC" sz="2000" b="1" dirty="0">
                <a:latin typeface="Barlow" panose="00000500000000000000" pitchFamily="2" charset="0"/>
              </a:rPr>
              <a:t>663.334,14</a:t>
            </a:r>
            <a:r>
              <a:rPr lang="es-EC" sz="2000" b="1" dirty="0"/>
              <a:t> </a:t>
            </a:r>
            <a:r>
              <a:rPr lang="es-EC" sz="2000" dirty="0" smtClean="0">
                <a:latin typeface="Barlow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que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refleja el </a:t>
            </a:r>
            <a:r>
              <a:rPr lang="es-EC" sz="2000" b="1" dirty="0" smtClean="0">
                <a:latin typeface="Barlow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98.69%</a:t>
            </a:r>
            <a:r>
              <a:rPr lang="es-EC" sz="2000" spc="-235" dirty="0" smtClean="0">
                <a:latin typeface="Barlow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s-EC" sz="2000" dirty="0" smtClean="0">
                <a:latin typeface="Barlow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 acuerdo al siguiente </a:t>
            </a:r>
            <a:r>
              <a:rPr lang="es-EC" sz="2000" dirty="0" smtClean="0">
                <a:latin typeface="Barlow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detalle:</a:t>
            </a:r>
            <a:endParaRPr lang="es-EC" sz="20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285127"/>
              </p:ext>
            </p:extLst>
          </p:nvPr>
        </p:nvGraphicFramePr>
        <p:xfrm>
          <a:off x="1978885" y="2497610"/>
          <a:ext cx="8248940" cy="25135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95538"/>
                <a:gridCol w="1752424"/>
                <a:gridCol w="1747282"/>
                <a:gridCol w="1653696"/>
              </a:tblGrid>
              <a:tr h="392430">
                <a:tc>
                  <a:txBody>
                    <a:bodyPr/>
                    <a:lstStyle/>
                    <a:p>
                      <a:pPr marL="429260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Barlow" panose="00000500000000000000" pitchFamily="2" charset="0"/>
                        </a:rPr>
                        <a:t>GRUPO</a:t>
                      </a:r>
                      <a:r>
                        <a:rPr lang="es-ES" sz="1400" spc="-10" dirty="0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s-ES" sz="1400" dirty="0">
                          <a:effectLst/>
                          <a:latin typeface="Barlow" panose="00000500000000000000" pitchFamily="2" charset="0"/>
                        </a:rPr>
                        <a:t>DE</a:t>
                      </a:r>
                      <a:r>
                        <a:rPr lang="es-ES" sz="1400" spc="-15" dirty="0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s-ES" sz="1400" dirty="0">
                          <a:effectLst/>
                          <a:latin typeface="Barlow" panose="00000500000000000000" pitchFamily="2" charset="0"/>
                        </a:rPr>
                        <a:t>GASTO</a:t>
                      </a:r>
                      <a:endParaRPr lang="es-EC" sz="14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PRESUPUESTO</a:t>
                      </a:r>
                      <a:endParaRPr lang="es-EC" sz="140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17018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CODIFICADO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PRESUPUESTO</a:t>
                      </a:r>
                      <a:endParaRPr lang="es-EC" sz="140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19748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EJECUTADO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285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%</a:t>
                      </a:r>
                      <a:r>
                        <a:rPr lang="es-ES" sz="1400" spc="-25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EJECUCIÓN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92430">
                <a:tc>
                  <a:txBody>
                    <a:bodyPr/>
                    <a:lstStyle/>
                    <a:p>
                      <a:pPr marL="69850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Barlow" panose="00000500000000000000" pitchFamily="2" charset="0"/>
                        </a:rPr>
                        <a:t>51 Egreso en personal </a:t>
                      </a:r>
                      <a:endParaRPr lang="es-EC" sz="14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125"/>
                        </a:spcBef>
                        <a:spcAft>
                          <a:spcPts val="0"/>
                        </a:spcAft>
                        <a:tabLst>
                          <a:tab pos="389255" algn="l"/>
                        </a:tabLs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$	140.571,62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0" algn="ctr">
                        <a:spcBef>
                          <a:spcPts val="125"/>
                        </a:spcBef>
                        <a:spcAft>
                          <a:spcPts val="0"/>
                        </a:spcAft>
                        <a:tabLst>
                          <a:tab pos="319405" algn="l"/>
                        </a:tabLs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$	140.571,62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100%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92430">
                <a:tc>
                  <a:txBody>
                    <a:bodyPr/>
                    <a:lstStyle/>
                    <a:p>
                      <a:pPr marL="6985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Barlow" panose="00000500000000000000" pitchFamily="2" charset="0"/>
                        </a:rPr>
                        <a:t>53</a:t>
                      </a:r>
                      <a:r>
                        <a:rPr lang="es-ES" sz="1400" spc="-20" dirty="0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s-ES" sz="1400" dirty="0">
                          <a:effectLst/>
                          <a:latin typeface="Barlow" panose="00000500000000000000" pitchFamily="2" charset="0"/>
                        </a:rPr>
                        <a:t>Bienes</a:t>
                      </a:r>
                      <a:r>
                        <a:rPr lang="es-ES" sz="1400" spc="-5" dirty="0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s-ES" sz="1400" dirty="0">
                          <a:effectLst/>
                          <a:latin typeface="Barlow" panose="00000500000000000000" pitchFamily="2" charset="0"/>
                        </a:rPr>
                        <a:t>y</a:t>
                      </a:r>
                      <a:r>
                        <a:rPr lang="es-ES" sz="1400" spc="-5" dirty="0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s-ES" sz="1400" dirty="0">
                          <a:effectLst/>
                          <a:latin typeface="Barlow" panose="00000500000000000000" pitchFamily="2" charset="0"/>
                        </a:rPr>
                        <a:t>Servicios</a:t>
                      </a:r>
                      <a:r>
                        <a:rPr lang="es-ES" sz="1400" spc="-5" dirty="0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s-ES" sz="1400" dirty="0">
                          <a:effectLst/>
                          <a:latin typeface="Barlow" panose="00000500000000000000" pitchFamily="2" charset="0"/>
                        </a:rPr>
                        <a:t>de</a:t>
                      </a:r>
                      <a:endParaRPr lang="es-EC" sz="14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6985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Barlow" panose="00000500000000000000" pitchFamily="2" charset="0"/>
                        </a:rPr>
                        <a:t>Consumo</a:t>
                      </a:r>
                      <a:endParaRPr lang="es-EC" sz="14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125"/>
                        </a:spcBef>
                        <a:spcAft>
                          <a:spcPts val="0"/>
                        </a:spcAft>
                        <a:tabLst>
                          <a:tab pos="389255" algn="l"/>
                        </a:tabLs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$	17.126,37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0" algn="ctr">
                        <a:spcBef>
                          <a:spcPts val="125"/>
                        </a:spcBef>
                        <a:spcAft>
                          <a:spcPts val="0"/>
                        </a:spcAft>
                        <a:tabLst>
                          <a:tab pos="319405" algn="l"/>
                        </a:tabLs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$	16.617,27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97.03%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197485">
                <a:tc>
                  <a:txBody>
                    <a:bodyPr/>
                    <a:lstStyle/>
                    <a:p>
                      <a:pPr marL="6985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57</a:t>
                      </a:r>
                      <a:r>
                        <a:rPr lang="es-ES" sz="1400" spc="-25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Otros</a:t>
                      </a:r>
                      <a:r>
                        <a:rPr lang="es-ES" sz="1400" spc="-10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Egresos</a:t>
                      </a:r>
                      <a:r>
                        <a:rPr lang="es-ES" sz="1400" spc="-10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Corrientes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3390" algn="l"/>
                        </a:tabLs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$	2.927,78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383540" algn="l"/>
                        </a:tabLs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$	2.888,77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98.74%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89255">
                <a:tc>
                  <a:txBody>
                    <a:bodyPr/>
                    <a:lstStyle/>
                    <a:p>
                      <a:pPr marL="6985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58</a:t>
                      </a:r>
                      <a:r>
                        <a:rPr lang="es-ES" sz="1400" spc="-35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Transferencias</a:t>
                      </a:r>
                      <a:r>
                        <a:rPr lang="es-ES" sz="1400" spc="-20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o</a:t>
                      </a:r>
                      <a:endParaRPr lang="es-EC" sz="140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69850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Donaciones</a:t>
                      </a:r>
                      <a:r>
                        <a:rPr lang="es-ES" sz="1400" spc="-25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para</a:t>
                      </a:r>
                      <a:r>
                        <a:rPr lang="es-ES" sz="1400" spc="-20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Corrientes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870"/>
                        </a:spcBef>
                        <a:spcAft>
                          <a:spcPts val="0"/>
                        </a:spcAft>
                        <a:tabLst>
                          <a:tab pos="328295" algn="l"/>
                        </a:tabLs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$	503.784,59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ctr">
                        <a:spcBef>
                          <a:spcPts val="870"/>
                        </a:spcBef>
                        <a:spcAft>
                          <a:spcPts val="0"/>
                        </a:spcAft>
                        <a:tabLst>
                          <a:tab pos="258445" algn="l"/>
                        </a:tabLs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$	495.571,26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98.37%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33939">
                <a:tc>
                  <a:txBody>
                    <a:bodyPr/>
                    <a:lstStyle/>
                    <a:p>
                      <a:pPr marL="6985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99 Otros Pasivos 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870"/>
                        </a:spcBef>
                        <a:spcAft>
                          <a:spcPts val="0"/>
                        </a:spcAft>
                        <a:tabLst>
                          <a:tab pos="328295" algn="l"/>
                        </a:tabLs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$	7.685,22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ctr">
                        <a:spcBef>
                          <a:spcPts val="870"/>
                        </a:spcBef>
                        <a:spcAft>
                          <a:spcPts val="0"/>
                        </a:spcAft>
                        <a:tabLst>
                          <a:tab pos="258445" algn="l"/>
                        </a:tabLs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$	7.685,22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Barlow" panose="00000500000000000000" pitchFamily="2" charset="0"/>
                        </a:rPr>
                        <a:t>100%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197485">
                <a:tc>
                  <a:txBody>
                    <a:bodyPr/>
                    <a:lstStyle/>
                    <a:p>
                      <a:pPr marL="796290" marR="78676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Barlow" panose="00000500000000000000" pitchFamily="2" charset="0"/>
                        </a:rPr>
                        <a:t>Total</a:t>
                      </a:r>
                      <a:endParaRPr lang="es-EC" sz="14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33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tabLst>
                          <a:tab pos="349885" algn="l"/>
                        </a:tabLst>
                      </a:pPr>
                      <a:endParaRPr lang="es-ES" sz="1400" dirty="0" smtClean="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90805">
                        <a:lnSpc>
                          <a:spcPts val="133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tabLst>
                          <a:tab pos="349885" algn="l"/>
                        </a:tabLst>
                      </a:pPr>
                      <a:r>
                        <a:rPr lang="es-ES" sz="1400" dirty="0" smtClean="0">
                          <a:effectLst/>
                          <a:latin typeface="Barlow" panose="00000500000000000000" pitchFamily="2" charset="0"/>
                        </a:rPr>
                        <a:t>$</a:t>
                      </a:r>
                      <a:r>
                        <a:rPr lang="es-ES" sz="1400" dirty="0">
                          <a:effectLst/>
                          <a:latin typeface="Barlow" panose="00000500000000000000" pitchFamily="2" charset="0"/>
                        </a:rPr>
                        <a:t>	672.105,91</a:t>
                      </a:r>
                      <a:endParaRPr lang="es-EC" sz="14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3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endParaRPr lang="es-ES" sz="1400" dirty="0" smtClean="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3175" algn="ctr">
                        <a:lnSpc>
                          <a:spcPts val="133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r>
                        <a:rPr lang="es-ES" sz="1400" dirty="0" smtClean="0">
                          <a:effectLst/>
                          <a:latin typeface="Barlow" panose="00000500000000000000" pitchFamily="2" charset="0"/>
                        </a:rPr>
                        <a:t>$</a:t>
                      </a:r>
                      <a:r>
                        <a:rPr lang="es-ES" sz="1400" dirty="0">
                          <a:effectLst/>
                          <a:latin typeface="Barlow" panose="00000500000000000000" pitchFamily="2" charset="0"/>
                        </a:rPr>
                        <a:t>	663.334,14</a:t>
                      </a:r>
                      <a:endParaRPr lang="es-EC" sz="14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ts val="133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300990">
                        <a:lnSpc>
                          <a:spcPts val="133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Barlow" panose="00000500000000000000" pitchFamily="2" charset="0"/>
                        </a:rPr>
                        <a:t>98.69</a:t>
                      </a:r>
                      <a:r>
                        <a:rPr lang="es-ES" sz="1400" dirty="0">
                          <a:effectLst/>
                          <a:latin typeface="Barlow" panose="00000500000000000000" pitchFamily="2" charset="0"/>
                        </a:rPr>
                        <a:t>%</a:t>
                      </a:r>
                      <a:endParaRPr lang="es-EC" sz="14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60" y="5720080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C221FE1-6106-744B-8EE7-767DA711D375}"/>
              </a:ext>
            </a:extLst>
          </p:cNvPr>
          <p:cNvSpPr txBox="1"/>
          <p:nvPr/>
        </p:nvSpPr>
        <p:spPr>
          <a:xfrm>
            <a:off x="10084527" y="5872120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solidFill>
                  <a:srgbClr val="4D4D4D"/>
                </a:solidFill>
                <a:latin typeface="Barlow Condensed Medium" pitchFamily="2" charset="77"/>
              </a:rPr>
              <a:t>Ministerio del Deporte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06710" cy="6858000"/>
          </a:xfrm>
          <a:prstGeom prst="rect">
            <a:avLst/>
          </a:prstGeom>
        </p:spPr>
      </p:pic>
      <p:sp>
        <p:nvSpPr>
          <p:cNvPr id="10" name="Google Shape;119;p4"/>
          <p:cNvSpPr txBox="1"/>
          <p:nvPr/>
        </p:nvSpPr>
        <p:spPr>
          <a:xfrm>
            <a:off x="645985" y="403013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b="1" u="none" strike="noStrike" cap="none" dirty="0" smtClean="0">
                <a:solidFill>
                  <a:srgbClr val="4D4D4D"/>
                </a:solidFill>
                <a:latin typeface="Barlow" panose="00000500000000000000" pitchFamily="2" charset="0"/>
                <a:sym typeface="Arial"/>
              </a:rPr>
              <a:t>Ejecución y gestión 2023  </a:t>
            </a:r>
            <a:endParaRPr sz="2500" b="1" u="none" strike="noStrike" cap="none" dirty="0">
              <a:solidFill>
                <a:srgbClr val="4D4D4D"/>
              </a:solidFill>
              <a:latin typeface="Barlow" panose="00000500000000000000" pitchFamily="2" charset="0"/>
              <a:sym typeface="Arial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45755" y="1192886"/>
            <a:ext cx="89387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latin typeface="Barlow" panose="00000500000000000000" pitchFamily="2" charset="0"/>
              </a:rPr>
              <a:t>La Zonal 7, ha llevado a cabo sus procesos con absoluta responsabilidad aplicando la normativa vigente establecida para entidades del sector público, logrando cumplir lo planificado en el año 2023. </a:t>
            </a:r>
          </a:p>
          <a:p>
            <a:pPr algn="just"/>
            <a:r>
              <a:rPr lang="es-EC" sz="2000" dirty="0">
                <a:latin typeface="Barlow" panose="00000500000000000000" pitchFamily="2" charset="0"/>
              </a:rPr>
              <a:t> 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255935"/>
              </p:ext>
            </p:extLst>
          </p:nvPr>
        </p:nvGraphicFramePr>
        <p:xfrm>
          <a:off x="2228045" y="2545554"/>
          <a:ext cx="7572779" cy="2080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9458"/>
                <a:gridCol w="3320688"/>
                <a:gridCol w="1505884"/>
                <a:gridCol w="1996749"/>
              </a:tblGrid>
              <a:tr h="42989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Barlow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Barlow" panose="00000500000000000000" pitchFamily="2" charset="0"/>
                        </a:rPr>
                        <a:t>PROCESOS SERCOP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s-EC" sz="14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4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Barlow" panose="00000500000000000000" pitchFamily="2" charset="0"/>
                        </a:rPr>
                        <a:t>Ítem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Barlow" panose="00000500000000000000" pitchFamily="2" charset="0"/>
                        </a:rPr>
                        <a:t>TIPO</a:t>
                      </a:r>
                      <a:endParaRPr lang="es-EC" sz="14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Barlow" panose="00000500000000000000" pitchFamily="2" charset="0"/>
                        </a:rPr>
                        <a:t>Valor ejecutado</a:t>
                      </a:r>
                      <a:endParaRPr lang="es-EC" sz="14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Barlow" panose="00000500000000000000" pitchFamily="2" charset="0"/>
                        </a:rPr>
                        <a:t>% de ejecución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Barlow" panose="00000500000000000000" pitchFamily="2" charset="0"/>
                        </a:rPr>
                        <a:t>1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Barlow" panose="00000500000000000000" pitchFamily="2" charset="0"/>
                        </a:rPr>
                        <a:t>INFIMAS CUANTIAS (3)</a:t>
                      </a:r>
                      <a:endParaRPr lang="es-EC" sz="14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Barlow" panose="00000500000000000000" pitchFamily="2" charset="0"/>
                        </a:rPr>
                        <a:t>       $6.940,07</a:t>
                      </a:r>
                      <a:endParaRPr lang="es-EC" sz="14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Barlow" panose="00000500000000000000" pitchFamily="2" charset="0"/>
                        </a:rPr>
                        <a:t>%98.74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Barlow" panose="00000500000000000000" pitchFamily="2" charset="0"/>
                        </a:rPr>
                        <a:t>2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Barlow" panose="00000500000000000000" pitchFamily="2" charset="0"/>
                        </a:rPr>
                        <a:t>PROCEDIMIENTO ESPECIAL (Arriendo de Oficinas) (1)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Barlow" panose="00000500000000000000" pitchFamily="2" charset="0"/>
                        </a:rPr>
                        <a:t>     $12.000,00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Barlow" panose="00000500000000000000" pitchFamily="2" charset="0"/>
                        </a:rPr>
                        <a:t>%100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Barlow" panose="00000500000000000000" pitchFamily="2" charset="0"/>
                        </a:rPr>
                        <a:t>3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Barlow" panose="00000500000000000000" pitchFamily="2" charset="0"/>
                        </a:rPr>
                        <a:t>PAGOS DE IMPUESTOS, PERMISOS DE FUNCIONAMIENTOS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Barlow" panose="00000500000000000000" pitchFamily="2" charset="0"/>
                        </a:rPr>
                        <a:t>          $406,43</a:t>
                      </a:r>
                      <a:endParaRPr lang="es-EC" sz="14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arlow" panose="00000500000000000000" pitchFamily="2" charset="0"/>
                        </a:rPr>
                        <a:t>%100</a:t>
                      </a:r>
                      <a:endParaRPr lang="es-EC" sz="14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5174094" y="4732105"/>
            <a:ext cx="1858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0330" algn="ctr">
              <a:spcBef>
                <a:spcPts val="5"/>
              </a:spcBef>
              <a:tabLst>
                <a:tab pos="454025" algn="l"/>
              </a:tabLst>
            </a:pPr>
            <a:r>
              <a:rPr lang="es-ES" sz="2800" b="1" dirty="0">
                <a:latin typeface="Barlow" panose="00000500000000000000" pitchFamily="2" charset="0"/>
              </a:rPr>
              <a:t>$ 19.346,5</a:t>
            </a:r>
            <a:endParaRPr lang="es-EC" sz="2800" b="1" dirty="0">
              <a:latin typeface="Barlow" panose="00000500000000000000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60" y="5720080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C221FE1-6106-744B-8EE7-767DA711D375}"/>
              </a:ext>
            </a:extLst>
          </p:cNvPr>
          <p:cNvSpPr txBox="1"/>
          <p:nvPr/>
        </p:nvSpPr>
        <p:spPr>
          <a:xfrm>
            <a:off x="10084527" y="5872120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solidFill>
                  <a:srgbClr val="4D4D4D"/>
                </a:solidFill>
                <a:latin typeface="Barlow Condensed Medium" pitchFamily="2" charset="77"/>
              </a:rPr>
              <a:t>Ministerio del Deporte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06710" cy="6858000"/>
          </a:xfrm>
          <a:prstGeom prst="rect">
            <a:avLst/>
          </a:prstGeom>
        </p:spPr>
      </p:pic>
      <p:sp>
        <p:nvSpPr>
          <p:cNvPr id="10" name="Google Shape;119;p4"/>
          <p:cNvSpPr txBox="1"/>
          <p:nvPr/>
        </p:nvSpPr>
        <p:spPr>
          <a:xfrm>
            <a:off x="645985" y="403013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b="1" u="none" strike="noStrike" cap="none" dirty="0" smtClean="0">
                <a:solidFill>
                  <a:srgbClr val="4D4D4D"/>
                </a:solidFill>
                <a:latin typeface="Barlow" panose="00000500000000000000" pitchFamily="2" charset="0"/>
                <a:sym typeface="Arial"/>
              </a:rPr>
              <a:t>Organismos deportivos </a:t>
            </a:r>
            <a:endParaRPr sz="2500" b="1" u="none" strike="noStrike" cap="none" dirty="0">
              <a:solidFill>
                <a:srgbClr val="4D4D4D"/>
              </a:solidFill>
              <a:latin typeface="Barlow" panose="00000500000000000000" pitchFamily="2" charset="0"/>
              <a:sym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77144" y="1192886"/>
            <a:ext cx="99854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C" sz="2000" dirty="0" smtClean="0">
                <a:latin typeface="Barlow" panose="00000500000000000000" pitchFamily="2" charset="0"/>
                <a:ea typeface="Calibri" panose="020F0502020204030204" pitchFamily="34" charset="0"/>
              </a:rPr>
              <a:t>En</a:t>
            </a:r>
            <a:r>
              <a:rPr lang="es-EC" sz="2000" spc="5" dirty="0" smtClean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el</a:t>
            </a:r>
            <a:r>
              <a:rPr lang="es-EC" sz="2000" spc="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año</a:t>
            </a:r>
            <a:r>
              <a:rPr lang="es-EC" sz="2000" spc="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2023,</a:t>
            </a:r>
            <a:r>
              <a:rPr lang="es-EC" sz="2000" spc="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 smtClean="0">
                <a:latin typeface="Barlow" panose="00000500000000000000" pitchFamily="2" charset="0"/>
                <a:ea typeface="Calibri" panose="020F0502020204030204" pitchFamily="34" charset="0"/>
              </a:rPr>
              <a:t>le presupuesto fue de $</a:t>
            </a:r>
            <a:r>
              <a:rPr lang="es-EC" sz="2000" spc="5" dirty="0" smtClean="0">
                <a:latin typeface="Barlow" panose="00000500000000000000" pitchFamily="2" charset="0"/>
                <a:ea typeface="Calibri" panose="020F0502020204030204" pitchFamily="34" charset="0"/>
              </a:rPr>
              <a:t> 503</a:t>
            </a:r>
            <a:r>
              <a:rPr lang="es-EC" sz="2000" dirty="0" smtClean="0">
                <a:latin typeface="Barlow" panose="00000500000000000000" pitchFamily="2" charset="0"/>
                <a:ea typeface="Calibri" panose="020F0502020204030204" pitchFamily="34" charset="0"/>
              </a:rPr>
              <a:t>.796,92,</a:t>
            </a:r>
            <a:r>
              <a:rPr lang="es-EC" sz="2000" spc="5" dirty="0" smtClean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beneficiando a</a:t>
            </a:r>
            <a:r>
              <a:rPr lang="es-EC" sz="2000" spc="5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49 Organizaciones Deportivas, </a:t>
            </a:r>
            <a:r>
              <a:rPr lang="es-EC" sz="2000" dirty="0" smtClean="0">
                <a:latin typeface="Barlow" panose="00000500000000000000" pitchFamily="2" charset="0"/>
                <a:ea typeface="Calibri" panose="020F0502020204030204" pitchFamily="34" charset="0"/>
              </a:rPr>
              <a:t>ejecutándose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$ 495.571,26 </a:t>
            </a:r>
            <a:r>
              <a:rPr lang="es-EC" sz="2000" dirty="0" smtClean="0">
                <a:latin typeface="Barlow" panose="00000500000000000000" pitchFamily="2" charset="0"/>
                <a:ea typeface="Calibri" panose="020F0502020204030204" pitchFamily="34" charset="0"/>
              </a:rPr>
              <a:t>que refleja el 98.37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%. </a:t>
            </a:r>
          </a:p>
          <a:p>
            <a:pPr algn="just">
              <a:lnSpc>
                <a:spcPct val="115000"/>
              </a:lnSpc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Cantonales: El Oro 12 – Loja 13 – Zamora </a:t>
            </a:r>
            <a:r>
              <a:rPr lang="es-EC" sz="2000" dirty="0" smtClean="0">
                <a:latin typeface="Barlow" panose="00000500000000000000" pitchFamily="2" charset="0"/>
                <a:ea typeface="Calibri" panose="020F0502020204030204" pitchFamily="34" charset="0"/>
              </a:rPr>
              <a:t>8</a:t>
            </a:r>
            <a:endParaRPr lang="es-EC" sz="2000" dirty="0">
              <a:latin typeface="Barlow" panose="00000500000000000000" pitchFamily="2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Barriales y Parroquiales: El Oro 6 – Loja 10 </a:t>
            </a:r>
            <a:endParaRPr lang="es-EC" sz="2000" dirty="0">
              <a:effectLst/>
              <a:latin typeface="Barlow" panose="00000500000000000000" pitchFamily="2" charset="0"/>
              <a:ea typeface="Calibri" panose="020F050202020403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116490"/>
              </p:ext>
            </p:extLst>
          </p:nvPr>
        </p:nvGraphicFramePr>
        <p:xfrm>
          <a:off x="2923503" y="2753042"/>
          <a:ext cx="7161024" cy="22581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75722"/>
                <a:gridCol w="1788054"/>
                <a:gridCol w="1792459"/>
                <a:gridCol w="1804789"/>
              </a:tblGrid>
              <a:tr h="655491">
                <a:tc>
                  <a:txBody>
                    <a:bodyPr/>
                    <a:lstStyle/>
                    <a:p>
                      <a:pPr marL="389890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DETALLE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542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PRESUPUESTO</a:t>
                      </a:r>
                      <a:endParaRPr lang="es-EC" sz="1400">
                        <a:effectLst/>
                      </a:endParaRPr>
                    </a:p>
                    <a:p>
                      <a:pPr marL="27686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CODIFICADO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542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PRESUPUESTO</a:t>
                      </a:r>
                      <a:endParaRPr lang="es-EC" sz="1400">
                        <a:effectLst/>
                      </a:endParaRPr>
                    </a:p>
                    <a:p>
                      <a:pPr marL="30480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EJECUTADO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2255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%</a:t>
                      </a:r>
                      <a:r>
                        <a:rPr lang="es-ES" sz="1400" spc="-25">
                          <a:effectLst/>
                        </a:rPr>
                        <a:t> </a:t>
                      </a:r>
                      <a:r>
                        <a:rPr lang="es-ES" sz="1400">
                          <a:effectLst/>
                        </a:rPr>
                        <a:t>EJECUCIÓN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509119">
                <a:tc>
                  <a:txBody>
                    <a:bodyPr/>
                    <a:lstStyle/>
                    <a:p>
                      <a:pPr marL="666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33 Formativos (Ligas Cantonales)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5425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578485" algn="l"/>
                        </a:tabLst>
                      </a:pPr>
                      <a:r>
                        <a:rPr lang="es-ES" sz="1400">
                          <a:effectLst/>
                        </a:rPr>
                        <a:t>$ 483.131,72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454025" algn="l"/>
                        </a:tabLst>
                      </a:pPr>
                      <a:r>
                        <a:rPr lang="es-ES" sz="1400">
                          <a:effectLst/>
                        </a:rPr>
                        <a:t>$ 476.790, 22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98.68 %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763679">
                <a:tc>
                  <a:txBody>
                    <a:bodyPr/>
                    <a:lstStyle/>
                    <a:p>
                      <a:pPr marL="666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16 Recreativos (Ligas Barriales y Parroquiales)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5425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578485" algn="l"/>
                        </a:tabLst>
                      </a:pPr>
                      <a:r>
                        <a:rPr lang="es-ES" sz="1400" dirty="0">
                          <a:effectLst/>
                        </a:rPr>
                        <a:t>$ 18.052,87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454025" algn="l"/>
                        </a:tabLst>
                      </a:pPr>
                      <a:r>
                        <a:rPr lang="es-ES" sz="1400">
                          <a:effectLst/>
                        </a:rPr>
                        <a:t>$ 18.052,87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100%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29867">
                <a:tc>
                  <a:txBody>
                    <a:bodyPr/>
                    <a:lstStyle/>
                    <a:p>
                      <a:pPr marL="480060" marR="4800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$ 501.184,59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$ 495.571,26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98.37</a:t>
                      </a:r>
                      <a:r>
                        <a:rPr lang="es-ES" sz="1400" dirty="0">
                          <a:effectLst/>
                        </a:rPr>
                        <a:t>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877143" y="5071639"/>
            <a:ext cx="1014717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En </a:t>
            </a:r>
            <a:r>
              <a:rPr lang="es-EC" sz="2000" dirty="0" smtClean="0">
                <a:latin typeface="Barlow" panose="00000500000000000000" pitchFamily="2" charset="0"/>
                <a:ea typeface="Calibri" panose="020F0502020204030204" pitchFamily="34" charset="0"/>
              </a:rPr>
              <a:t>la tabla no 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consta el 5x100 que es $ 2.600.00 del presupuesto codificado del total lo cual correspondería 503.784,59.   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5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60" y="5720080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C221FE1-6106-744B-8EE7-767DA711D375}"/>
              </a:ext>
            </a:extLst>
          </p:cNvPr>
          <p:cNvSpPr txBox="1"/>
          <p:nvPr/>
        </p:nvSpPr>
        <p:spPr>
          <a:xfrm>
            <a:off x="10084527" y="5872120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solidFill>
                  <a:srgbClr val="4D4D4D"/>
                </a:solidFill>
                <a:latin typeface="Barlow Condensed Medium" pitchFamily="2" charset="77"/>
              </a:rPr>
              <a:t>Ministerio del Deporte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06710" cy="6858000"/>
          </a:xfrm>
          <a:prstGeom prst="rect">
            <a:avLst/>
          </a:prstGeom>
        </p:spPr>
      </p:pic>
      <p:sp>
        <p:nvSpPr>
          <p:cNvPr id="10" name="Google Shape;119;p4"/>
          <p:cNvSpPr txBox="1"/>
          <p:nvPr/>
        </p:nvSpPr>
        <p:spPr>
          <a:xfrm>
            <a:off x="645985" y="403013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b="1" u="none" strike="noStrike" cap="none" dirty="0" smtClean="0">
                <a:solidFill>
                  <a:srgbClr val="4D4D4D"/>
                </a:solidFill>
                <a:latin typeface="Barlow" panose="00000500000000000000" pitchFamily="2" charset="0"/>
                <a:sym typeface="Arial"/>
              </a:rPr>
              <a:t>Organismos deportivos </a:t>
            </a:r>
            <a:endParaRPr sz="2500" b="1" u="none" strike="noStrike" cap="none" dirty="0">
              <a:solidFill>
                <a:srgbClr val="4D4D4D"/>
              </a:solidFill>
              <a:latin typeface="Barlow" panose="00000500000000000000" pitchFamily="2" charset="0"/>
              <a:sym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58201" y="868673"/>
            <a:ext cx="9985420" cy="409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C" sz="2000" dirty="0" smtClean="0">
                <a:latin typeface="Barlow" panose="00000500000000000000" pitchFamily="2" charset="0"/>
                <a:ea typeface="Calibri" panose="020F0502020204030204" pitchFamily="34" charset="0"/>
              </a:rPr>
              <a:t>Cantonales</a:t>
            </a: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: El Oro 12 – Loja 13 – Zamora </a:t>
            </a:r>
            <a:r>
              <a:rPr lang="es-EC" sz="2000" dirty="0" smtClean="0">
                <a:latin typeface="Barlow" panose="00000500000000000000" pitchFamily="2" charset="0"/>
                <a:ea typeface="Calibri" panose="020F0502020204030204" pitchFamily="34" charset="0"/>
              </a:rPr>
              <a:t>8</a:t>
            </a:r>
            <a:endParaRPr lang="es-EC" sz="2000" dirty="0">
              <a:latin typeface="Barlow" panose="00000500000000000000" pitchFamily="2" charset="0"/>
              <a:ea typeface="Calibri" panose="020F050202020403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005986"/>
              </p:ext>
            </p:extLst>
          </p:nvPr>
        </p:nvGraphicFramePr>
        <p:xfrm>
          <a:off x="972589" y="1415899"/>
          <a:ext cx="2976552" cy="4916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4033"/>
                <a:gridCol w="912519"/>
              </a:tblGrid>
              <a:tr h="256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Barlow" panose="00000500000000000000" pitchFamily="2" charset="0"/>
                        </a:rPr>
                        <a:t>ORGANISMO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Barlow" panose="00000500000000000000" pitchFamily="2" charset="0"/>
                        </a:rPr>
                        <a:t>VALOR APROBADO EN RESOLUCIÓN</a:t>
                      </a:r>
                      <a:endParaRPr lang="es-EC" sz="9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</a:tr>
              <a:tr h="319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NANGARITZA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            13.958,14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</a:tr>
              <a:tr h="319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CENTINELA DEL CONDOR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            14.668,84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</a:tr>
              <a:tr h="319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DE CATAMAYO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            20.112,73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</a:tr>
              <a:tr h="319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DE CALVAS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            15.003,85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</a:tr>
              <a:tr h="319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SARAGURO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            18.114,34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</a:tr>
              <a:tr h="319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PALTAS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            17.607,87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</a:tr>
              <a:tr h="319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DE ZARUMA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            13.417,88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</a:tr>
              <a:tr h="319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DE SANTA ROSA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            27.983,11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</a:tr>
              <a:tr h="319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DE EL PANGUI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            19.246,06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</a:tr>
              <a:tr h="319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DE HUAQUILLAS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            16.611,85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</a:tr>
              <a:tr h="319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YACUAMBI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            16.335,09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</a:tr>
              <a:tr h="319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DE BALSAS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$ 10.064,21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</a:tr>
              <a:tr h="319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DE EL GUABO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            16.150,00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</a:tr>
              <a:tr h="319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DE PUYANGO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            11.768,74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61" marR="23561" marT="0" marB="0" anchor="ctr"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309696"/>
              </p:ext>
            </p:extLst>
          </p:nvPr>
        </p:nvGraphicFramePr>
        <p:xfrm>
          <a:off x="4391873" y="1415899"/>
          <a:ext cx="3101679" cy="4903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0800"/>
                <a:gridCol w="950879"/>
              </a:tblGrid>
              <a:tr h="3680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DE PASAJE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$ 24.481,59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</a:tr>
              <a:tr h="3192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PORTOVELO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 </a:t>
                      </a: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11.641,57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</a:tr>
              <a:tr h="2814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DE CELICA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</a:t>
                      </a: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9.264,62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</a:tr>
              <a:tr h="2868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DE CHINCHIPE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 </a:t>
                      </a: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20.251,52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</a:tr>
              <a:tr h="2868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DE CHILLA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 </a:t>
                      </a: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8.367,30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</a:tr>
              <a:tr h="2868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GONZANAMÁ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</a:t>
                      </a: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13.515,87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</a:tr>
              <a:tr h="2760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DE ARENILLAS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$10.555,62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</a:tr>
              <a:tr h="2760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DE QUILANGA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$11.768,74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</a:tr>
              <a:tr h="2868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YANTZAZA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</a:t>
                      </a: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41.436,43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</a:tr>
              <a:tr h="3192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CHAGUARPAMBA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 </a:t>
                      </a: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9.870,38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</a:tr>
              <a:tr h="3192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LAS LAJAS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</a:t>
                      </a: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10.641,58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</a:tr>
              <a:tr h="3192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DE PALADA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$ 16.801,39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</a:tr>
              <a:tr h="3192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DE ATAHUALPA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 </a:t>
                      </a: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11.641,69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</a:tr>
              <a:tr h="3192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DE PIÑAS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 </a:t>
                      </a: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7.055,12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</a:tr>
              <a:tr h="3192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DE SOZORANGA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 </a:t>
                      </a: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9.743,17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</a:tr>
              <a:tr h="3192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DE OLMEDO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$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4.512,00 </a:t>
                      </a:r>
                      <a:endParaRPr lang="es-EC" sz="9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13" marR="22413" marT="0" marB="0" anchor="ctr"/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30680"/>
              </p:ext>
            </p:extLst>
          </p:nvPr>
        </p:nvGraphicFramePr>
        <p:xfrm>
          <a:off x="7856772" y="2065253"/>
          <a:ext cx="3640859" cy="1571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4683"/>
                <a:gridCol w="1116176"/>
              </a:tblGrid>
              <a:tr h="561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DE PAQUISHA</a:t>
                      </a:r>
                      <a:endParaRPr lang="es-EC" sz="10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$13.047,02 </a:t>
                      </a:r>
                      <a:endParaRPr lang="es-EC" sz="10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04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DE ESPINDOLA </a:t>
                      </a:r>
                      <a:endParaRPr lang="es-EC" sz="10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</a:t>
                      </a: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8.325,20 </a:t>
                      </a:r>
                      <a:endParaRPr lang="es-EC" sz="10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04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CANTONAL </a:t>
                      </a: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DE MACARÁ</a:t>
                      </a:r>
                      <a:endParaRPr lang="es-EC" sz="10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</a:t>
                      </a:r>
                      <a:r>
                        <a:rPr lang="es-EC" sz="900" dirty="0" smtClean="0">
                          <a:effectLst/>
                          <a:latin typeface="Barlow" panose="00000500000000000000" pitchFamily="2" charset="0"/>
                        </a:rPr>
                        <a:t>13.401,06 </a:t>
                      </a:r>
                      <a:endParaRPr lang="es-EC" sz="10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356100" y="3214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ángulo 13"/>
          <p:cNvSpPr/>
          <p:nvPr/>
        </p:nvSpPr>
        <p:spPr>
          <a:xfrm>
            <a:off x="8554280" y="3913991"/>
            <a:ext cx="2382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0330" algn="ctr">
              <a:spcBef>
                <a:spcPts val="5"/>
              </a:spcBef>
              <a:tabLst>
                <a:tab pos="454025" algn="l"/>
              </a:tabLst>
            </a:pPr>
            <a:r>
              <a:rPr lang="es-ES" sz="2800" b="1" dirty="0">
                <a:latin typeface="Barlow" panose="00000500000000000000" pitchFamily="2" charset="0"/>
              </a:rPr>
              <a:t>$ 476.790, 22</a:t>
            </a:r>
            <a:endParaRPr lang="es-EC" sz="2800" b="1" dirty="0">
              <a:latin typeface="Barlow" panose="00000500000000000000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60" y="5720080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C221FE1-6106-744B-8EE7-767DA711D375}"/>
              </a:ext>
            </a:extLst>
          </p:cNvPr>
          <p:cNvSpPr txBox="1"/>
          <p:nvPr/>
        </p:nvSpPr>
        <p:spPr>
          <a:xfrm>
            <a:off x="10084527" y="5872120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solidFill>
                  <a:srgbClr val="4D4D4D"/>
                </a:solidFill>
                <a:latin typeface="Barlow Condensed Medium" pitchFamily="2" charset="77"/>
              </a:rPr>
              <a:t>Ministerio del Deporte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06710" cy="6858000"/>
          </a:xfrm>
          <a:prstGeom prst="rect">
            <a:avLst/>
          </a:prstGeom>
        </p:spPr>
      </p:pic>
      <p:sp>
        <p:nvSpPr>
          <p:cNvPr id="10" name="Google Shape;119;p4"/>
          <p:cNvSpPr txBox="1"/>
          <p:nvPr/>
        </p:nvSpPr>
        <p:spPr>
          <a:xfrm>
            <a:off x="645985" y="403013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b="1" u="none" strike="noStrike" cap="none" dirty="0" smtClean="0">
                <a:solidFill>
                  <a:srgbClr val="4D4D4D"/>
                </a:solidFill>
                <a:latin typeface="Barlow" panose="00000500000000000000" pitchFamily="2" charset="0"/>
                <a:sym typeface="Arial"/>
              </a:rPr>
              <a:t>Organismos deportivos </a:t>
            </a:r>
            <a:endParaRPr sz="2500" b="1" u="none" strike="noStrike" cap="none" dirty="0">
              <a:solidFill>
                <a:srgbClr val="4D4D4D"/>
              </a:solidFill>
              <a:latin typeface="Barlow" panose="00000500000000000000" pitchFamily="2" charset="0"/>
              <a:sym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58201" y="868673"/>
            <a:ext cx="9985420" cy="409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C" sz="2000" dirty="0">
                <a:latin typeface="Barlow" panose="00000500000000000000" pitchFamily="2" charset="0"/>
                <a:ea typeface="Calibri" panose="020F0502020204030204" pitchFamily="34" charset="0"/>
              </a:rPr>
              <a:t>Barriales y Parroquiales: El Oro 6 – Loja 10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356100" y="3214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ángulo 13"/>
          <p:cNvSpPr/>
          <p:nvPr/>
        </p:nvSpPr>
        <p:spPr>
          <a:xfrm>
            <a:off x="6927987" y="4278307"/>
            <a:ext cx="2034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0330" algn="ctr">
              <a:spcBef>
                <a:spcPts val="5"/>
              </a:spcBef>
              <a:tabLst>
                <a:tab pos="454025" algn="l"/>
              </a:tabLst>
            </a:pPr>
            <a:r>
              <a:rPr lang="es-ES" sz="2800" b="1" dirty="0">
                <a:latin typeface="Barlow" panose="00000500000000000000" pitchFamily="2" charset="0"/>
              </a:rPr>
              <a:t>$ 18.052,87</a:t>
            </a:r>
            <a:endParaRPr lang="es-EC" sz="2800" b="1" dirty="0">
              <a:latin typeface="Barlow" panose="00000500000000000000" pitchFamily="2" charset="0"/>
              <a:ea typeface="Calibri" panose="020F050202020403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081684"/>
              </p:ext>
            </p:extLst>
          </p:nvPr>
        </p:nvGraphicFramePr>
        <p:xfrm>
          <a:off x="2284577" y="1504536"/>
          <a:ext cx="3330477" cy="4830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371"/>
                <a:gridCol w="947106"/>
              </a:tblGrid>
              <a:tr h="582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LIGA DEPORTIVA BARRIAL CIUDAD DE HUAQUILLAS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1.575,91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LIGA DEPORTIVA PARROQUIAL ORIANGA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    623,12 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LIGA DEPORTIVA BARRIAL Y PARROQUIAL BUENAVISTA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1.017,60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LIGA DEPORTIVA BARRIAL MALACATOS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1.689,22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LIGA DEPORTIVA BARRIAL CATAMAYO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1.791,35 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5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LIGA DEPORTIVA BARRIAL UNIÓN CATAMAYO</a:t>
                      </a:r>
                      <a:endParaRPr lang="es-EC" sz="10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44" marR="5844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Barlow" panose="00000500000000000000" pitchFamily="2" charset="0"/>
                        </a:rPr>
                        <a:t> $          1.017,60 </a:t>
                      </a:r>
                      <a:endParaRPr lang="es-EC" sz="10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44" marR="58444" marT="0" marB="0"/>
                </a:tc>
              </a:tr>
              <a:tr h="3906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Barlow" panose="00000500000000000000" pitchFamily="2" charset="0"/>
                        </a:rPr>
                        <a:t>LIGA DEPORTIVA BARRIAL MOTUPE</a:t>
                      </a:r>
                      <a:endParaRPr lang="es-EC" sz="10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44" marR="5844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Barlow" panose="00000500000000000000" pitchFamily="2" charset="0"/>
                        </a:rPr>
                        <a:t> $          1.575,91 </a:t>
                      </a:r>
                      <a:endParaRPr lang="es-EC" sz="10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44" marR="58444" marT="0" marB="0"/>
                </a:tc>
              </a:tr>
              <a:tr h="3906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Barlow" panose="00000500000000000000" pitchFamily="2" charset="0"/>
                        </a:rPr>
                        <a:t>LIGA DEPORTIVA BARRIAL ORILLAS DEL ZAMORA</a:t>
                      </a:r>
                      <a:endParaRPr lang="es-EC" sz="10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44" marR="5844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Barlow" panose="00000500000000000000" pitchFamily="2" charset="0"/>
                        </a:rPr>
                        <a:t> $          1.575,91 </a:t>
                      </a:r>
                      <a:endParaRPr lang="es-EC" sz="10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44" marR="58444" marT="0" marB="0"/>
                </a:tc>
              </a:tr>
              <a:tr h="309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Barlow" panose="00000500000000000000" pitchFamily="2" charset="0"/>
                        </a:rPr>
                        <a:t>LIGA DEPORTIVA PARROQUIAL NUEVE DE MAYO</a:t>
                      </a:r>
                      <a:endParaRPr lang="es-EC" sz="10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44" marR="5844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Barlow" panose="00000500000000000000" pitchFamily="2" charset="0"/>
                        </a:rPr>
                        <a:t> $             1.360,73 </a:t>
                      </a:r>
                      <a:endParaRPr lang="es-EC" sz="10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44" marR="58444" marT="0" marB="0"/>
                </a:tc>
              </a:tr>
              <a:tr h="3906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Barlow" panose="00000500000000000000" pitchFamily="2" charset="0"/>
                        </a:rPr>
                        <a:t>LIGA DEPORTIVA BARRIAL SAN RAMÓN</a:t>
                      </a:r>
                      <a:endParaRPr lang="es-EC" sz="10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44" marR="5844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Barlow" panose="00000500000000000000" pitchFamily="2" charset="0"/>
                        </a:rPr>
                        <a:t> $              970,25 </a:t>
                      </a:r>
                      <a:endParaRPr lang="es-EC" sz="10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44" marR="58444" marT="0" marB="0"/>
                </a:tc>
              </a:tr>
              <a:tr h="3906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Barlow" panose="00000500000000000000" pitchFamily="2" charset="0"/>
                        </a:rPr>
                        <a:t>LIGA DEPORTIVA PARROQUIAL El RETIRO</a:t>
                      </a:r>
                      <a:endParaRPr lang="es-EC" sz="10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44" marR="5844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Barlow" panose="00000500000000000000" pitchFamily="2" charset="0"/>
                        </a:rPr>
                        <a:t> $          1.106,38 </a:t>
                      </a:r>
                      <a:endParaRPr lang="es-EC" sz="10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44" marR="58444" marT="0" marB="0"/>
                </a:tc>
              </a:tr>
              <a:tr h="3906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Barlow" panose="00000500000000000000" pitchFamily="2" charset="0"/>
                        </a:rPr>
                        <a:t>LIGA DEPORTIVA PARROQUIAL EL CAMBIO</a:t>
                      </a:r>
                      <a:endParaRPr lang="es-EC" sz="10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44" marR="5844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         1.562,56 </a:t>
                      </a:r>
                      <a:endParaRPr lang="es-EC" sz="10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44" marR="58444" marT="0" marB="0"/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275484"/>
              </p:ext>
            </p:extLst>
          </p:nvPr>
        </p:nvGraphicFramePr>
        <p:xfrm>
          <a:off x="5971571" y="1817106"/>
          <a:ext cx="3523615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1585"/>
                <a:gridCol w="1002030"/>
              </a:tblGrid>
              <a:tr h="431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Barlow" panose="00000500000000000000" pitchFamily="2" charset="0"/>
                        </a:rPr>
                        <a:t>LIGA DEPORTIVA BARRIAL CIUDAD DE HUAQUILLAS</a:t>
                      </a:r>
                      <a:endParaRPr lang="es-EC" sz="10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Barlow" panose="00000500000000000000" pitchFamily="2" charset="0"/>
                        </a:rPr>
                        <a:t> $          1.575,91 </a:t>
                      </a:r>
                      <a:endParaRPr lang="es-EC" sz="10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4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Barlow" panose="00000500000000000000" pitchFamily="2" charset="0"/>
                        </a:rPr>
                        <a:t>LIGA DEPORTIVA PARROQUIAL ORIANGA</a:t>
                      </a:r>
                      <a:endParaRPr lang="es-EC" sz="10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Barlow" panose="00000500000000000000" pitchFamily="2" charset="0"/>
                        </a:rPr>
                        <a:t> $              623,12 </a:t>
                      </a:r>
                      <a:endParaRPr lang="es-EC" sz="10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1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LIGA DEPORTIVA BARRIAL Y PARROQUIAL BUENAVISTA</a:t>
                      </a:r>
                      <a:endParaRPr lang="es-EC" sz="10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Barlow" panose="00000500000000000000" pitchFamily="2" charset="0"/>
                        </a:rPr>
                        <a:t> $          1.017,60 </a:t>
                      </a:r>
                      <a:endParaRPr lang="es-EC" sz="10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1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Barlow" panose="00000500000000000000" pitchFamily="2" charset="0"/>
                        </a:rPr>
                        <a:t>LIGA DEPORTIVA BARRIAL MALACATOS</a:t>
                      </a:r>
                      <a:endParaRPr lang="es-EC" sz="10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Barlow" panose="00000500000000000000" pitchFamily="2" charset="0"/>
                        </a:rPr>
                        <a:t> $          1.689,22 </a:t>
                      </a:r>
                      <a:endParaRPr lang="es-EC" sz="10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4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Barlow" panose="00000500000000000000" pitchFamily="2" charset="0"/>
                        </a:rPr>
                        <a:t>LIGA DEPORTIVA BARRIAL CATAMAYO</a:t>
                      </a:r>
                      <a:endParaRPr lang="es-EC" sz="100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Barlow" panose="00000500000000000000" pitchFamily="2" charset="0"/>
                        </a:rPr>
                        <a:t> $          1.791,35 </a:t>
                      </a:r>
                      <a:endParaRPr lang="es-EC" sz="100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0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1566</Words>
  <Application>Microsoft Office PowerPoint</Application>
  <PresentationFormat>Panorámica</PresentationFormat>
  <Paragraphs>394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Barlow</vt:lpstr>
      <vt:lpstr>Barlow Condensed Medium</vt:lpstr>
      <vt:lpstr>Calibri</vt:lpstr>
      <vt:lpstr>Segoe UI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cajasmarcia@gmail.com</dc:creator>
  <cp:lastModifiedBy>Joe Celi</cp:lastModifiedBy>
  <cp:revision>52</cp:revision>
  <dcterms:created xsi:type="dcterms:W3CDTF">2021-05-27T23:45:58Z</dcterms:created>
  <dcterms:modified xsi:type="dcterms:W3CDTF">2024-03-11T14:02:34Z</dcterms:modified>
</cp:coreProperties>
</file>