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1" r:id="rId6"/>
    <p:sldId id="263" r:id="rId7"/>
    <p:sldId id="262" r:id="rId8"/>
    <p:sldId id="264" r:id="rId9"/>
    <p:sldId id="265" r:id="rId10"/>
    <p:sldId id="267" r:id="rId11"/>
    <p:sldId id="266" r:id="rId12"/>
    <p:sldId id="268" r:id="rId13"/>
    <p:sldId id="269" r:id="rId14"/>
    <p:sldId id="260"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moreira\Desktop\GRAFICOS%20EXCE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moreira\Desktop\GRAFICOS%20EXCE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moreira\Desktop\GRAFICOS%20EXCE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moreira\Desktop\GRAFICOS%20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a:pPr>
            <a:r>
              <a:rPr lang="en-US"/>
              <a:t>Informes Técnicos de Inspección a Organismos Deportivos </a:t>
            </a:r>
          </a:p>
        </c:rich>
      </c:tx>
      <c:overlay val="0"/>
    </c:title>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invertIfNegative val="0"/>
          <c:dPt>
            <c:idx val="0"/>
            <c:invertIfNegative val="0"/>
            <c:bubble3D val="0"/>
            <c:spPr>
              <a:solidFill>
                <a:schemeClr val="accent6">
                  <a:lumMod val="40000"/>
                  <a:lumOff val="60000"/>
                </a:schemeClr>
              </a:solidFill>
            </c:spPr>
            <c:extLst>
              <c:ext xmlns:c16="http://schemas.microsoft.com/office/drawing/2014/chart" uri="{C3380CC4-5D6E-409C-BE32-E72D297353CC}">
                <c16:uniqueId val="{00000001-D6DE-4903-BDFA-B9684094E5BE}"/>
              </c:ext>
            </c:extLst>
          </c:dPt>
          <c:dPt>
            <c:idx val="2"/>
            <c:invertIfNegative val="0"/>
            <c:bubble3D val="0"/>
            <c:spPr>
              <a:solidFill>
                <a:srgbClr val="FFFF00"/>
              </a:solidFill>
            </c:spPr>
            <c:extLst>
              <c:ext xmlns:c16="http://schemas.microsoft.com/office/drawing/2014/chart" uri="{C3380CC4-5D6E-409C-BE32-E72D297353CC}">
                <c16:uniqueId val="{00000003-D6DE-4903-BDFA-B9684094E5BE}"/>
              </c:ext>
            </c:extLst>
          </c:dPt>
          <c:dLbls>
            <c:dLbl>
              <c:idx val="0"/>
              <c:layout>
                <c:manualLayout>
                  <c:x val="1.8663588622390308E-2"/>
                  <c:y val="-0.35185185185185186"/>
                </c:manualLayout>
              </c:layout>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6DE-4903-BDFA-B9684094E5BE}"/>
                </c:ext>
              </c:extLst>
            </c:dLbl>
            <c:dLbl>
              <c:idx val="1"/>
              <c:layout>
                <c:manualLayout>
                  <c:x val="1.3888797504227455E-2"/>
                  <c:y val="-0.33796296296296297"/>
                </c:manualLayout>
              </c:layout>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6DE-4903-BDFA-B9684094E5BE}"/>
                </c:ext>
              </c:extLst>
            </c:dLbl>
            <c:dLbl>
              <c:idx val="2"/>
              <c:layout>
                <c:manualLayout>
                  <c:x val="1.5886017112848271E-2"/>
                  <c:y val="-0.347222222222222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DE-4903-BDFA-B9684094E5B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Hoja3!$C$2:$E$2</c:f>
              <c:strCache>
                <c:ptCount val="3"/>
                <c:pt idx="0">
                  <c:v>META PLANIFICADA</c:v>
                </c:pt>
                <c:pt idx="1">
                  <c:v>META ALCANZADA</c:v>
                </c:pt>
                <c:pt idx="2">
                  <c:v>PORCENTAJE</c:v>
                </c:pt>
              </c:strCache>
            </c:strRef>
          </c:cat>
          <c:val>
            <c:numRef>
              <c:f>Hoja3!$C$3:$E$3</c:f>
              <c:numCache>
                <c:formatCode>General</c:formatCode>
                <c:ptCount val="3"/>
                <c:pt idx="0">
                  <c:v>80</c:v>
                </c:pt>
                <c:pt idx="1">
                  <c:v>80</c:v>
                </c:pt>
                <c:pt idx="2" formatCode="0%">
                  <c:v>1</c:v>
                </c:pt>
              </c:numCache>
            </c:numRef>
          </c:val>
          <c:extLst>
            <c:ext xmlns:c16="http://schemas.microsoft.com/office/drawing/2014/chart" uri="{C3380CC4-5D6E-409C-BE32-E72D297353CC}">
              <c16:uniqueId val="{00000005-D6DE-4903-BDFA-B9684094E5BE}"/>
            </c:ext>
          </c:extLst>
        </c:ser>
        <c:dLbls>
          <c:showLegendKey val="0"/>
          <c:showVal val="0"/>
          <c:showCatName val="0"/>
          <c:showSerName val="0"/>
          <c:showPercent val="0"/>
          <c:showBubbleSize val="0"/>
        </c:dLbls>
        <c:gapWidth val="150"/>
        <c:shape val="cylinder"/>
        <c:axId val="89030656"/>
        <c:axId val="159386432"/>
        <c:axId val="0"/>
      </c:bar3DChart>
      <c:catAx>
        <c:axId val="89030656"/>
        <c:scaling>
          <c:orientation val="minMax"/>
        </c:scaling>
        <c:delete val="1"/>
        <c:axPos val="b"/>
        <c:numFmt formatCode="General" sourceLinked="1"/>
        <c:majorTickMark val="out"/>
        <c:minorTickMark val="none"/>
        <c:tickLblPos val="nextTo"/>
        <c:crossAx val="159386432"/>
        <c:crosses val="autoZero"/>
        <c:auto val="1"/>
        <c:lblAlgn val="ctr"/>
        <c:lblOffset val="100"/>
        <c:noMultiLvlLbl val="0"/>
      </c:catAx>
      <c:valAx>
        <c:axId val="159386432"/>
        <c:scaling>
          <c:orientation val="minMax"/>
        </c:scaling>
        <c:delete val="1"/>
        <c:axPos val="l"/>
        <c:numFmt formatCode="0%" sourceLinked="1"/>
        <c:majorTickMark val="out"/>
        <c:minorTickMark val="none"/>
        <c:tickLblPos val="nextTo"/>
        <c:crossAx val="89030656"/>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4277534345863671"/>
          <c:y val="3.2463774043368532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Hoja3!$B$5</c:f>
              <c:strCache>
                <c:ptCount val="1"/>
                <c:pt idx="0">
                  <c:v>Informes Técnicos de Inspección a Deportistas de Libre tránsito.</c:v>
                </c:pt>
              </c:strCache>
            </c:strRef>
          </c:tx>
          <c:invertIfNegative val="0"/>
          <c:dPt>
            <c:idx val="0"/>
            <c:invertIfNegative val="0"/>
            <c:bubble3D val="0"/>
            <c:spPr>
              <a:solidFill>
                <a:schemeClr val="tx2">
                  <a:lumMod val="40000"/>
                  <a:lumOff val="60000"/>
                </a:schemeClr>
              </a:solidFill>
            </c:spPr>
            <c:extLst>
              <c:ext xmlns:c16="http://schemas.microsoft.com/office/drawing/2014/chart" uri="{C3380CC4-5D6E-409C-BE32-E72D297353CC}">
                <c16:uniqueId val="{00000001-42A0-40F4-B19C-C75301EDE1E7}"/>
              </c:ext>
            </c:extLst>
          </c:dPt>
          <c:dPt>
            <c:idx val="1"/>
            <c:invertIfNegative val="0"/>
            <c:bubble3D val="0"/>
            <c:spPr>
              <a:solidFill>
                <a:schemeClr val="accent2">
                  <a:lumMod val="60000"/>
                  <a:lumOff val="40000"/>
                </a:schemeClr>
              </a:solidFill>
            </c:spPr>
            <c:extLst>
              <c:ext xmlns:c16="http://schemas.microsoft.com/office/drawing/2014/chart" uri="{C3380CC4-5D6E-409C-BE32-E72D297353CC}">
                <c16:uniqueId val="{00000003-42A0-40F4-B19C-C75301EDE1E7}"/>
              </c:ext>
            </c:extLst>
          </c:dPt>
          <c:dPt>
            <c:idx val="2"/>
            <c:invertIfNegative val="0"/>
            <c:bubble3D val="0"/>
            <c:spPr>
              <a:solidFill>
                <a:schemeClr val="accent5">
                  <a:lumMod val="60000"/>
                  <a:lumOff val="40000"/>
                </a:schemeClr>
              </a:solidFill>
            </c:spPr>
            <c:extLst>
              <c:ext xmlns:c16="http://schemas.microsoft.com/office/drawing/2014/chart" uri="{C3380CC4-5D6E-409C-BE32-E72D297353CC}">
                <c16:uniqueId val="{00000005-42A0-40F4-B19C-C75301EDE1E7}"/>
              </c:ext>
            </c:extLst>
          </c:dPt>
          <c:dLbls>
            <c:dLbl>
              <c:idx val="0"/>
              <c:layout>
                <c:manualLayout>
                  <c:x val="1.3898296305303329E-2"/>
                  <c:y val="-0.26372626404396821"/>
                </c:manualLayout>
              </c:layout>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2A0-40F4-B19C-C75301EDE1E7}"/>
                </c:ext>
              </c:extLst>
            </c:dLbl>
            <c:dLbl>
              <c:idx val="1"/>
              <c:layout>
                <c:manualLayout>
                  <c:x val="1.386581236839062E-2"/>
                  <c:y val="-0.26834704993951192"/>
                </c:manualLayout>
              </c:layout>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2A0-40F4-B19C-C75301EDE1E7}"/>
                </c:ext>
              </c:extLst>
            </c:dLbl>
            <c:dLbl>
              <c:idx val="2"/>
              <c:layout>
                <c:manualLayout>
                  <c:x val="1.1078119917525917E-2"/>
                  <c:y val="-0.273012438721301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2A0-40F4-B19C-C75301EDE1E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Hoja3!$C$2:$E$2</c:f>
              <c:strCache>
                <c:ptCount val="3"/>
                <c:pt idx="0">
                  <c:v>META PLANIFICADA</c:v>
                </c:pt>
                <c:pt idx="1">
                  <c:v>META ALCANZADA</c:v>
                </c:pt>
                <c:pt idx="2">
                  <c:v>PORCENTAJE</c:v>
                </c:pt>
              </c:strCache>
            </c:strRef>
          </c:cat>
          <c:val>
            <c:numRef>
              <c:f>Hoja3!$C$5:$E$5</c:f>
              <c:numCache>
                <c:formatCode>General</c:formatCode>
                <c:ptCount val="3"/>
                <c:pt idx="0">
                  <c:v>6</c:v>
                </c:pt>
                <c:pt idx="1">
                  <c:v>6</c:v>
                </c:pt>
                <c:pt idx="2" formatCode="0%">
                  <c:v>1</c:v>
                </c:pt>
              </c:numCache>
            </c:numRef>
          </c:val>
          <c:extLst>
            <c:ext xmlns:c16="http://schemas.microsoft.com/office/drawing/2014/chart" uri="{C3380CC4-5D6E-409C-BE32-E72D297353CC}">
              <c16:uniqueId val="{00000006-42A0-40F4-B19C-C75301EDE1E7}"/>
            </c:ext>
          </c:extLst>
        </c:ser>
        <c:dLbls>
          <c:showLegendKey val="0"/>
          <c:showVal val="0"/>
          <c:showCatName val="0"/>
          <c:showSerName val="0"/>
          <c:showPercent val="0"/>
          <c:showBubbleSize val="0"/>
        </c:dLbls>
        <c:gapWidth val="150"/>
        <c:shape val="cylinder"/>
        <c:axId val="89031168"/>
        <c:axId val="159391040"/>
        <c:axId val="0"/>
      </c:bar3DChart>
      <c:catAx>
        <c:axId val="89031168"/>
        <c:scaling>
          <c:orientation val="minMax"/>
        </c:scaling>
        <c:delete val="0"/>
        <c:axPos val="b"/>
        <c:numFmt formatCode="General" sourceLinked="0"/>
        <c:majorTickMark val="out"/>
        <c:minorTickMark val="none"/>
        <c:tickLblPos val="nextTo"/>
        <c:crossAx val="159391040"/>
        <c:crosses val="autoZero"/>
        <c:auto val="1"/>
        <c:lblAlgn val="ctr"/>
        <c:lblOffset val="100"/>
        <c:noMultiLvlLbl val="0"/>
      </c:catAx>
      <c:valAx>
        <c:axId val="159391040"/>
        <c:scaling>
          <c:orientation val="minMax"/>
        </c:scaling>
        <c:delete val="0"/>
        <c:axPos val="l"/>
        <c:numFmt formatCode="0%" sourceLinked="1"/>
        <c:majorTickMark val="out"/>
        <c:minorTickMark val="none"/>
        <c:tickLblPos val="nextTo"/>
        <c:crossAx val="89031168"/>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800" b="1" i="0" u="none" strike="noStrike" baseline="0">
                <a:effectLst/>
              </a:rPr>
              <a:t>Informes Técnicos de Revisión al POA -PDA Ajustado 2021 de Ligas Deportivas Cantonales.</a:t>
            </a:r>
            <a:endParaRPr lang="es-EC"/>
          </a:p>
        </c:rich>
      </c:tx>
      <c:layout>
        <c:manualLayout>
          <c:xMode val="edge"/>
          <c:yMode val="edge"/>
          <c:x val="0.14277534345863671"/>
          <c:y val="3.2463774043368532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Hoja3!$B$5</c:f>
              <c:strCache>
                <c:ptCount val="1"/>
                <c:pt idx="0">
                  <c:v>Informes Técnicos de Inspección a Deportistas de Libre tránsito.</c:v>
                </c:pt>
              </c:strCache>
            </c:strRef>
          </c:tx>
          <c:invertIfNegative val="0"/>
          <c:dPt>
            <c:idx val="0"/>
            <c:invertIfNegative val="0"/>
            <c:bubble3D val="0"/>
            <c:spPr>
              <a:solidFill>
                <a:srgbClr val="FFFF00"/>
              </a:solidFill>
            </c:spPr>
            <c:extLst>
              <c:ext xmlns:c16="http://schemas.microsoft.com/office/drawing/2014/chart" uri="{C3380CC4-5D6E-409C-BE32-E72D297353CC}">
                <c16:uniqueId val="{00000001-6CC2-4DF3-9DEC-A24CFD3BE238}"/>
              </c:ext>
            </c:extLst>
          </c:dPt>
          <c:dPt>
            <c:idx val="1"/>
            <c:invertIfNegative val="0"/>
            <c:bubble3D val="0"/>
            <c:spPr>
              <a:solidFill>
                <a:schemeClr val="accent2">
                  <a:lumMod val="60000"/>
                  <a:lumOff val="40000"/>
                </a:schemeClr>
              </a:solidFill>
            </c:spPr>
            <c:extLst>
              <c:ext xmlns:c16="http://schemas.microsoft.com/office/drawing/2014/chart" uri="{C3380CC4-5D6E-409C-BE32-E72D297353CC}">
                <c16:uniqueId val="{00000003-6CC2-4DF3-9DEC-A24CFD3BE238}"/>
              </c:ext>
            </c:extLst>
          </c:dPt>
          <c:dPt>
            <c:idx val="2"/>
            <c:invertIfNegative val="0"/>
            <c:bubble3D val="0"/>
            <c:spPr>
              <a:solidFill>
                <a:schemeClr val="accent5">
                  <a:lumMod val="60000"/>
                  <a:lumOff val="40000"/>
                </a:schemeClr>
              </a:solidFill>
            </c:spPr>
            <c:extLst>
              <c:ext xmlns:c16="http://schemas.microsoft.com/office/drawing/2014/chart" uri="{C3380CC4-5D6E-409C-BE32-E72D297353CC}">
                <c16:uniqueId val="{00000005-6CC2-4DF3-9DEC-A24CFD3BE238}"/>
              </c:ext>
            </c:extLst>
          </c:dPt>
          <c:dLbls>
            <c:dLbl>
              <c:idx val="0"/>
              <c:layout>
                <c:manualLayout>
                  <c:x val="1.1559666477611677E-2"/>
                  <c:y val="-0.23586470660287501"/>
                </c:manualLayout>
              </c:layout>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CC2-4DF3-9DEC-A24CFD3BE238}"/>
                </c:ext>
              </c:extLst>
            </c:dLbl>
            <c:dLbl>
              <c:idx val="1"/>
              <c:layout>
                <c:manualLayout>
                  <c:x val="1.3865891295861256E-2"/>
                  <c:y val="-0.24512887827725974"/>
                </c:manualLayout>
              </c:layout>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CC2-4DF3-9DEC-A24CFD3BE238}"/>
                </c:ext>
              </c:extLst>
            </c:dLbl>
            <c:dLbl>
              <c:idx val="2"/>
              <c:layout>
                <c:manualLayout>
                  <c:x val="1.1078128797978745E-2"/>
                  <c:y val="-0.249794419997477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C2-4DF3-9DEC-A24CFD3BE23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Hoja3!$C$2:$E$2</c:f>
              <c:strCache>
                <c:ptCount val="3"/>
                <c:pt idx="0">
                  <c:v>META PLANIFICADA</c:v>
                </c:pt>
                <c:pt idx="1">
                  <c:v>META ALCANZADA</c:v>
                </c:pt>
                <c:pt idx="2">
                  <c:v>PORCENTAJE</c:v>
                </c:pt>
              </c:strCache>
            </c:strRef>
          </c:cat>
          <c:val>
            <c:numRef>
              <c:f>Hoja3!$C$5:$E$5</c:f>
              <c:numCache>
                <c:formatCode>General</c:formatCode>
                <c:ptCount val="3"/>
                <c:pt idx="0">
                  <c:v>6</c:v>
                </c:pt>
                <c:pt idx="1">
                  <c:v>6</c:v>
                </c:pt>
                <c:pt idx="2" formatCode="0%">
                  <c:v>1</c:v>
                </c:pt>
              </c:numCache>
            </c:numRef>
          </c:val>
          <c:extLst>
            <c:ext xmlns:c16="http://schemas.microsoft.com/office/drawing/2014/chart" uri="{C3380CC4-5D6E-409C-BE32-E72D297353CC}">
              <c16:uniqueId val="{00000006-6CC2-4DF3-9DEC-A24CFD3BE238}"/>
            </c:ext>
          </c:extLst>
        </c:ser>
        <c:dLbls>
          <c:showLegendKey val="0"/>
          <c:showVal val="0"/>
          <c:showCatName val="0"/>
          <c:showSerName val="0"/>
          <c:showPercent val="0"/>
          <c:showBubbleSize val="0"/>
        </c:dLbls>
        <c:gapWidth val="150"/>
        <c:shape val="cylinder"/>
        <c:axId val="89031168"/>
        <c:axId val="159391040"/>
        <c:axId val="0"/>
      </c:bar3DChart>
      <c:catAx>
        <c:axId val="89031168"/>
        <c:scaling>
          <c:orientation val="minMax"/>
        </c:scaling>
        <c:delete val="0"/>
        <c:axPos val="b"/>
        <c:numFmt formatCode="General" sourceLinked="0"/>
        <c:majorTickMark val="out"/>
        <c:minorTickMark val="none"/>
        <c:tickLblPos val="nextTo"/>
        <c:crossAx val="159391040"/>
        <c:crosses val="autoZero"/>
        <c:auto val="1"/>
        <c:lblAlgn val="ctr"/>
        <c:lblOffset val="100"/>
        <c:noMultiLvlLbl val="0"/>
      </c:catAx>
      <c:valAx>
        <c:axId val="159391040"/>
        <c:scaling>
          <c:orientation val="minMax"/>
        </c:scaling>
        <c:delete val="0"/>
        <c:axPos val="l"/>
        <c:numFmt formatCode="0%" sourceLinked="1"/>
        <c:majorTickMark val="out"/>
        <c:minorTickMark val="none"/>
        <c:tickLblPos val="nextTo"/>
        <c:crossAx val="89031168"/>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r">
              <a:defRPr/>
            </a:pPr>
            <a:r>
              <a:rPr lang="en-US"/>
              <a:t>Organización de Eventos</a:t>
            </a:r>
          </a:p>
        </c:rich>
      </c:tx>
      <c:layout>
        <c:manualLayout>
          <c:xMode val="edge"/>
          <c:yMode val="edge"/>
          <c:x val="0.24119810617560833"/>
          <c:y val="4.1666666666666664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Hoja3!$B$9</c:f>
              <c:strCache>
                <c:ptCount val="1"/>
                <c:pt idx="0">
                  <c:v>Organización de Eventos Deportivos y Exhibiciones Proyecto Escuelas de Iniciación Deportiva.</c:v>
                </c:pt>
              </c:strCache>
            </c:strRef>
          </c:tx>
          <c:spPr>
            <a:solidFill>
              <a:schemeClr val="accent6">
                <a:lumMod val="60000"/>
                <a:lumOff val="40000"/>
              </a:schemeClr>
            </a:solidFill>
          </c:spPr>
          <c:invertIfNegative val="0"/>
          <c:dPt>
            <c:idx val="0"/>
            <c:invertIfNegative val="0"/>
            <c:bubble3D val="0"/>
            <c:spPr>
              <a:solidFill>
                <a:schemeClr val="accent5">
                  <a:lumMod val="75000"/>
                </a:schemeClr>
              </a:solidFill>
            </c:spPr>
            <c:extLst>
              <c:ext xmlns:c16="http://schemas.microsoft.com/office/drawing/2014/chart" uri="{C3380CC4-5D6E-409C-BE32-E72D297353CC}">
                <c16:uniqueId val="{00000001-3AC4-43C6-8406-A8B30D801840}"/>
              </c:ext>
            </c:extLst>
          </c:dPt>
          <c:dPt>
            <c:idx val="1"/>
            <c:invertIfNegative val="0"/>
            <c:bubble3D val="0"/>
            <c:spPr>
              <a:solidFill>
                <a:schemeClr val="accent2">
                  <a:lumMod val="60000"/>
                  <a:lumOff val="40000"/>
                </a:schemeClr>
              </a:solidFill>
            </c:spPr>
            <c:extLst>
              <c:ext xmlns:c16="http://schemas.microsoft.com/office/drawing/2014/chart" uri="{C3380CC4-5D6E-409C-BE32-E72D297353CC}">
                <c16:uniqueId val="{00000003-3AC4-43C6-8406-A8B30D801840}"/>
              </c:ext>
            </c:extLst>
          </c:dPt>
          <c:dPt>
            <c:idx val="2"/>
            <c:invertIfNegative val="0"/>
            <c:bubble3D val="0"/>
            <c:spPr>
              <a:solidFill>
                <a:schemeClr val="accent2">
                  <a:lumMod val="75000"/>
                </a:schemeClr>
              </a:solidFill>
            </c:spPr>
            <c:extLst>
              <c:ext xmlns:c16="http://schemas.microsoft.com/office/drawing/2014/chart" uri="{C3380CC4-5D6E-409C-BE32-E72D297353CC}">
                <c16:uniqueId val="{00000005-3AC4-43C6-8406-A8B30D801840}"/>
              </c:ext>
            </c:extLst>
          </c:dPt>
          <c:dLbls>
            <c:dLbl>
              <c:idx val="0"/>
              <c:layout>
                <c:manualLayout>
                  <c:x val="7.5525506190083211E-3"/>
                  <c:y val="-0.34259259259259262"/>
                </c:manualLayout>
              </c:layout>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AC4-43C6-8406-A8B30D801840}"/>
                </c:ext>
              </c:extLst>
            </c:dLbl>
            <c:dLbl>
              <c:idx val="1"/>
              <c:layout>
                <c:manualLayout>
                  <c:x val="1.3888797504227455E-2"/>
                  <c:y val="-0.33796296296296297"/>
                </c:manualLayout>
              </c:layout>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AC4-43C6-8406-A8B30D801840}"/>
                </c:ext>
              </c:extLst>
            </c:dLbl>
            <c:dLbl>
              <c:idx val="2"/>
              <c:layout>
                <c:manualLayout>
                  <c:x val="1.6666744996376468E-2"/>
                  <c:y val="-0.328159127167927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C4-43C6-8406-A8B30D80184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Hoja3!$C$2:$E$2</c:f>
              <c:strCache>
                <c:ptCount val="3"/>
                <c:pt idx="0">
                  <c:v>META PLANIFICADA</c:v>
                </c:pt>
                <c:pt idx="1">
                  <c:v>META ALCANZADA</c:v>
                </c:pt>
                <c:pt idx="2">
                  <c:v>PORCENTAJE</c:v>
                </c:pt>
              </c:strCache>
            </c:strRef>
          </c:cat>
          <c:val>
            <c:numRef>
              <c:f>Hoja3!$C$9:$E$9</c:f>
              <c:numCache>
                <c:formatCode>General</c:formatCode>
                <c:ptCount val="3"/>
                <c:pt idx="0">
                  <c:v>17</c:v>
                </c:pt>
                <c:pt idx="1">
                  <c:v>17</c:v>
                </c:pt>
                <c:pt idx="2" formatCode="0%">
                  <c:v>1</c:v>
                </c:pt>
              </c:numCache>
            </c:numRef>
          </c:val>
          <c:extLst>
            <c:ext xmlns:c16="http://schemas.microsoft.com/office/drawing/2014/chart" uri="{C3380CC4-5D6E-409C-BE32-E72D297353CC}">
              <c16:uniqueId val="{00000006-3AC4-43C6-8406-A8B30D801840}"/>
            </c:ext>
          </c:extLst>
        </c:ser>
        <c:dLbls>
          <c:showLegendKey val="0"/>
          <c:showVal val="0"/>
          <c:showCatName val="0"/>
          <c:showSerName val="0"/>
          <c:showPercent val="0"/>
          <c:showBubbleSize val="0"/>
        </c:dLbls>
        <c:gapWidth val="150"/>
        <c:shape val="cylinder"/>
        <c:axId val="89026560"/>
        <c:axId val="200017600"/>
        <c:axId val="0"/>
      </c:bar3DChart>
      <c:catAx>
        <c:axId val="89026560"/>
        <c:scaling>
          <c:orientation val="minMax"/>
        </c:scaling>
        <c:delete val="0"/>
        <c:axPos val="b"/>
        <c:numFmt formatCode="General" sourceLinked="0"/>
        <c:majorTickMark val="out"/>
        <c:minorTickMark val="none"/>
        <c:tickLblPos val="nextTo"/>
        <c:crossAx val="200017600"/>
        <c:crosses val="autoZero"/>
        <c:auto val="1"/>
        <c:lblAlgn val="ctr"/>
        <c:lblOffset val="100"/>
        <c:noMultiLvlLbl val="0"/>
      </c:catAx>
      <c:valAx>
        <c:axId val="200017600"/>
        <c:scaling>
          <c:orientation val="minMax"/>
        </c:scaling>
        <c:delete val="0"/>
        <c:axPos val="l"/>
        <c:numFmt formatCode="0%" sourceLinked="1"/>
        <c:majorTickMark val="out"/>
        <c:minorTickMark val="none"/>
        <c:tickLblPos val="nextTo"/>
        <c:crossAx val="89026560"/>
        <c:crosses val="autoZero"/>
        <c:crossBetween val="between"/>
      </c:valAx>
    </c:plotArea>
    <c:legend>
      <c:legendPos val="r"/>
      <c:overlay val="0"/>
      <c:txPr>
        <a:bodyPr/>
        <a:lstStyle/>
        <a:p>
          <a:pPr rtl="0">
            <a:defRPr/>
          </a:pPr>
          <a:endParaRPr lang="es-ES"/>
        </a:p>
      </c:txPr>
    </c:legend>
    <c:plotVisOnly val="1"/>
    <c:dispBlanksAs val="gap"/>
    <c:showDLblsOverMax val="0"/>
  </c:chart>
  <c:spPr>
    <a:ln>
      <a:solidFill>
        <a:schemeClr val="tx1"/>
      </a:solid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xfrm>
            <a:off x="1143000" y="685800"/>
            <a:ext cx="4572000" cy="3429000"/>
          </a:xfrm>
          <a:prstGeom prst="rect">
            <a:avLst/>
          </a:prstGeom>
        </p:spPr>
        <p:txBody>
          <a:bodyPr/>
          <a:lstStyle/>
          <a:p>
            <a:endParaRPr/>
          </a:p>
        </p:txBody>
      </p:sp>
      <p:sp>
        <p:nvSpPr>
          <p:cNvPr id="88" name="Shape 8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SECTION_HEADER">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12" name="Body Level One…"/>
          <p:cNvSpPr txBox="1">
            <a:spLocks noGrp="1"/>
          </p:cNvSpPr>
          <p:nvPr>
            <p:ph type="body" sz="quarter" idx="1"/>
          </p:nvPr>
        </p:nvSpPr>
        <p:spPr>
          <a:xfrm>
            <a:off x="831850" y="4589462"/>
            <a:ext cx="10515600" cy="1500188"/>
          </a:xfrm>
          <a:prstGeom prst="rect">
            <a:avLst/>
          </a:prstGeom>
        </p:spPr>
        <p:txBody>
          <a:bodyPr/>
          <a:lstStyle>
            <a:lvl1pPr marL="228600" indent="0">
              <a:buClrTx/>
              <a:buSzTx/>
              <a:buFontTx/>
              <a:buNone/>
              <a:defRPr sz="2400">
                <a:solidFill>
                  <a:srgbClr val="888888"/>
                </a:solidFill>
              </a:defRPr>
            </a:lvl1pPr>
            <a:lvl2pPr marL="228600" indent="457200">
              <a:buClrTx/>
              <a:buSzTx/>
              <a:buFontTx/>
              <a:buNone/>
              <a:defRPr sz="2400">
                <a:solidFill>
                  <a:srgbClr val="888888"/>
                </a:solidFill>
              </a:defRPr>
            </a:lvl2pPr>
            <a:lvl3pPr marL="228600" indent="914400">
              <a:buClrTx/>
              <a:buSzTx/>
              <a:buFontTx/>
              <a:buNone/>
              <a:defRPr sz="2400">
                <a:solidFill>
                  <a:srgbClr val="888888"/>
                </a:solidFill>
              </a:defRPr>
            </a:lvl3pPr>
            <a:lvl4pPr marL="228600" indent="1371600">
              <a:buClrTx/>
              <a:buSzTx/>
              <a:buFontTx/>
              <a:buNone/>
              <a:defRPr sz="2400">
                <a:solidFill>
                  <a:srgbClr val="888888"/>
                </a:solidFill>
              </a:defRPr>
            </a:lvl4pPr>
            <a:lvl5pPr marL="228600" indent="1828800">
              <a:buClrTx/>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WO_OBJECTS">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sz="half" idx="1"/>
          </p:nvPr>
        </p:nvSpPr>
        <p:spPr>
          <a:xfrm>
            <a:off x="838200" y="1825625"/>
            <a:ext cx="5181600" cy="4351338"/>
          </a:xfrm>
          <a:prstGeom prst="rect">
            <a:avLst/>
          </a:prstGeom>
        </p:spPr>
        <p:txBody>
          <a:bodyPr/>
          <a:lstStyle>
            <a:lvl1pPr indent="-342900"/>
            <a:lvl2pPr marL="971550" indent="-400050"/>
            <a:lvl3pPr marL="1508760" indent="-480060"/>
          </a:lstStyle>
          <a:p>
            <a:r>
              <a:t>Body Level One</a:t>
            </a:r>
          </a:p>
          <a:p>
            <a:pPr lvl="1"/>
            <a:r>
              <a:t>Body Level Two</a:t>
            </a:r>
          </a:p>
          <a:p>
            <a:pPr lvl="2"/>
            <a:r>
              <a:t>Body Level Three</a:t>
            </a:r>
          </a:p>
          <a:p>
            <a:pPr lvl="3"/>
            <a:r>
              <a:t>Body Level Four</a:t>
            </a:r>
          </a:p>
          <a:p>
            <a:pPr lvl="4"/>
            <a:r>
              <a:t>Body Level Five</a:t>
            </a:r>
          </a:p>
        </p:txBody>
      </p:sp>
      <p:sp>
        <p:nvSpPr>
          <p:cNvPr id="22" name="Google Shape;45;p49"/>
          <p:cNvSpPr txBox="1">
            <a:spLocks noGrp="1"/>
          </p:cNvSpPr>
          <p:nvPr>
            <p:ph type="body" sz="half" idx="21"/>
          </p:nvPr>
        </p:nvSpPr>
        <p:spPr>
          <a:xfrm>
            <a:off x="6172200" y="1825625"/>
            <a:ext cx="5181600" cy="4351338"/>
          </a:xfrm>
          <a:prstGeom prst="rect">
            <a:avLst/>
          </a:prstGeom>
        </p:spPr>
        <p:txBody>
          <a:bodyPr/>
          <a:lstStyle/>
          <a:p>
            <a:pPr indent="-342900"/>
            <a:endParaRP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_OBJECTS_WITH_TEXT">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31" name="Body Level One…"/>
          <p:cNvSpPr txBox="1">
            <a:spLocks noGrp="1"/>
          </p:cNvSpPr>
          <p:nvPr>
            <p:ph type="body" sz="quarter" idx="1"/>
          </p:nvPr>
        </p:nvSpPr>
        <p:spPr>
          <a:xfrm>
            <a:off x="839787" y="1681163"/>
            <a:ext cx="5157789" cy="823913"/>
          </a:xfrm>
          <a:prstGeom prst="rect">
            <a:avLst/>
          </a:prstGeom>
        </p:spPr>
        <p:txBody>
          <a:bodyPr anchor="b"/>
          <a:lstStyle>
            <a:lvl1pPr marL="228600" indent="0">
              <a:buClrTx/>
              <a:buSzTx/>
              <a:buFontTx/>
              <a:buNone/>
              <a:defRPr sz="2400" b="1"/>
            </a:lvl1pPr>
            <a:lvl2pPr marL="228600" indent="457200">
              <a:buClrTx/>
              <a:buSzTx/>
              <a:buFontTx/>
              <a:buNone/>
              <a:defRPr sz="2400" b="1"/>
            </a:lvl2pPr>
            <a:lvl3pPr marL="228600" indent="914400">
              <a:buClrTx/>
              <a:buSzTx/>
              <a:buFontTx/>
              <a:buNone/>
              <a:defRPr sz="2400" b="1"/>
            </a:lvl3pPr>
            <a:lvl4pPr marL="228600" indent="1371600">
              <a:buClrTx/>
              <a:buSzTx/>
              <a:buFontTx/>
              <a:buNone/>
              <a:defRPr sz="2400" b="1"/>
            </a:lvl4pPr>
            <a:lvl5pPr marL="228600" indent="1828800">
              <a:buClrTx/>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32" name="Google Shape;52;p50"/>
          <p:cNvSpPr txBox="1">
            <a:spLocks noGrp="1"/>
          </p:cNvSpPr>
          <p:nvPr>
            <p:ph type="body" sz="half" idx="21"/>
          </p:nvPr>
        </p:nvSpPr>
        <p:spPr>
          <a:xfrm>
            <a:off x="839787" y="2505075"/>
            <a:ext cx="5157789" cy="3684588"/>
          </a:xfrm>
          <a:prstGeom prst="rect">
            <a:avLst/>
          </a:prstGeom>
        </p:spPr>
        <p:txBody>
          <a:bodyPr/>
          <a:lstStyle/>
          <a:p>
            <a:pPr indent="-342900"/>
            <a:endParaRPr/>
          </a:p>
        </p:txBody>
      </p:sp>
      <p:sp>
        <p:nvSpPr>
          <p:cNvPr id="33" name="Google Shape;53;p50"/>
          <p:cNvSpPr txBox="1">
            <a:spLocks noGrp="1"/>
          </p:cNvSpPr>
          <p:nvPr>
            <p:ph type="body" sz="quarter" idx="22"/>
          </p:nvPr>
        </p:nvSpPr>
        <p:spPr>
          <a:xfrm>
            <a:off x="6172200" y="1681163"/>
            <a:ext cx="5183188" cy="823913"/>
          </a:xfrm>
          <a:prstGeom prst="rect">
            <a:avLst/>
          </a:prstGeom>
        </p:spPr>
        <p:txBody>
          <a:bodyPr anchor="b"/>
          <a:lstStyle/>
          <a:p>
            <a:pPr marL="228600" indent="0">
              <a:buClrTx/>
              <a:buSzTx/>
              <a:buFontTx/>
              <a:buNone/>
              <a:defRPr sz="2400" b="1"/>
            </a:pPr>
            <a:endParaRPr/>
          </a:p>
        </p:txBody>
      </p:sp>
      <p:sp>
        <p:nvSpPr>
          <p:cNvPr id="34" name="Google Shape;54;p50"/>
          <p:cNvSpPr txBox="1">
            <a:spLocks noGrp="1"/>
          </p:cNvSpPr>
          <p:nvPr>
            <p:ph type="body" sz="half" idx="23"/>
          </p:nvPr>
        </p:nvSpPr>
        <p:spPr>
          <a:xfrm>
            <a:off x="6172200" y="2505075"/>
            <a:ext cx="5183188" cy="3684588"/>
          </a:xfrm>
          <a:prstGeom prst="rect">
            <a:avLst/>
          </a:prstGeom>
        </p:spPr>
        <p:txBody>
          <a:bodyPr/>
          <a:lstStyle/>
          <a:p>
            <a:pPr indent="-342900"/>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42" name="Title Text"/>
          <p:cNvSpPr txBox="1">
            <a:spLocks noGrp="1"/>
          </p:cNvSpPr>
          <p:nvPr>
            <p:ph type="title"/>
          </p:nvPr>
        </p:nvSpPr>
        <p:spPr>
          <a:prstGeom prst="rect">
            <a:avLst/>
          </a:prstGeom>
        </p:spPr>
        <p:txBody>
          <a:bodyPr/>
          <a:lstStyle/>
          <a:p>
            <a:r>
              <a:t>Title Text</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BJECT_WITH_CAPTION_TEXT">
    <p:spTree>
      <p:nvGrpSpPr>
        <p:cNvPr id="1" name=""/>
        <p:cNvGrpSpPr/>
        <p:nvPr/>
      </p:nvGrpSpPr>
      <p:grpSpPr>
        <a:xfrm>
          <a:off x="0" y="0"/>
          <a:ext cx="0" cy="0"/>
          <a:chOff x="0" y="0"/>
          <a:chExt cx="0" cy="0"/>
        </a:xfrm>
      </p:grpSpPr>
      <p:sp>
        <p:nvSpPr>
          <p:cNvPr id="50"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51" name="Body Level One…"/>
          <p:cNvSpPr txBox="1">
            <a:spLocks noGrp="1"/>
          </p:cNvSpPr>
          <p:nvPr>
            <p:ph type="body" sz="half" idx="1"/>
          </p:nvPr>
        </p:nvSpPr>
        <p:spPr>
          <a:xfrm>
            <a:off x="5183187" y="987425"/>
            <a:ext cx="6172201" cy="4873625"/>
          </a:xfrm>
          <a:prstGeom prst="rect">
            <a:avLst/>
          </a:prstGeom>
        </p:spPr>
        <p:txBody>
          <a:bodyPr/>
          <a:lstStyle>
            <a:lvl1pPr indent="-431800">
              <a:buSzPts val="3200"/>
              <a:defRPr sz="3200"/>
            </a:lvl1pPr>
            <a:lvl2pPr marL="972457" indent="-464457">
              <a:buSzPts val="3200"/>
              <a:defRPr sz="3200"/>
            </a:lvl2pPr>
            <a:lvl3pPr marL="1498600" indent="-508000">
              <a:buSzPts val="3200"/>
              <a:defRPr sz="3200"/>
            </a:lvl3pPr>
            <a:lvl4pPr marL="2042160" indent="-568960">
              <a:buSzPts val="3200"/>
              <a:defRPr sz="3200"/>
            </a:lvl4pPr>
            <a:lvl5pPr marL="2499360" indent="-568960">
              <a:buSzPts val="3200"/>
              <a:defRPr sz="3200"/>
            </a:lvl5pPr>
          </a:lstStyle>
          <a:p>
            <a:r>
              <a:t>Body Level One</a:t>
            </a:r>
          </a:p>
          <a:p>
            <a:pPr lvl="1"/>
            <a:r>
              <a:t>Body Level Two</a:t>
            </a:r>
          </a:p>
          <a:p>
            <a:pPr lvl="2"/>
            <a:r>
              <a:t>Body Level Three</a:t>
            </a:r>
          </a:p>
          <a:p>
            <a:pPr lvl="3"/>
            <a:r>
              <a:t>Body Level Four</a:t>
            </a:r>
          </a:p>
          <a:p>
            <a:pPr lvl="4"/>
            <a:r>
              <a:t>Body Level Five</a:t>
            </a:r>
          </a:p>
        </p:txBody>
      </p:sp>
      <p:sp>
        <p:nvSpPr>
          <p:cNvPr id="52" name="Google Shape;66;p52"/>
          <p:cNvSpPr txBox="1">
            <a:spLocks noGrp="1"/>
          </p:cNvSpPr>
          <p:nvPr>
            <p:ph type="body" sz="quarter" idx="21"/>
          </p:nvPr>
        </p:nvSpPr>
        <p:spPr>
          <a:xfrm>
            <a:off x="839787" y="2057400"/>
            <a:ext cx="3932239" cy="3811588"/>
          </a:xfrm>
          <a:prstGeom prst="rect">
            <a:avLst/>
          </a:prstGeom>
        </p:spPr>
        <p:txBody>
          <a:bodyPr/>
          <a:lstStyle/>
          <a:p>
            <a:pPr marL="228600" indent="0">
              <a:buClrTx/>
              <a:buSzTx/>
              <a:buFontTx/>
              <a:buNone/>
              <a:defRPr sz="1600"/>
            </a:pPr>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ICTURE_WITH_CAPTION_TEXT">
    <p:spTree>
      <p:nvGrpSpPr>
        <p:cNvPr id="1" name=""/>
        <p:cNvGrpSpPr/>
        <p:nvPr/>
      </p:nvGrpSpPr>
      <p:grpSpPr>
        <a:xfrm>
          <a:off x="0" y="0"/>
          <a:ext cx="0" cy="0"/>
          <a:chOff x="0" y="0"/>
          <a:chExt cx="0" cy="0"/>
        </a:xfrm>
      </p:grpSpPr>
      <p:sp>
        <p:nvSpPr>
          <p:cNvPr id="60"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61" name="Google Shape;72;p53"/>
          <p:cNvSpPr>
            <a:spLocks noGrp="1"/>
          </p:cNvSpPr>
          <p:nvPr>
            <p:ph type="pic" sz="half" idx="21"/>
          </p:nvPr>
        </p:nvSpPr>
        <p:spPr>
          <a:xfrm>
            <a:off x="5183187" y="987425"/>
            <a:ext cx="6172201" cy="4873625"/>
          </a:xfrm>
          <a:prstGeom prst="rect">
            <a:avLst/>
          </a:prstGeom>
        </p:spPr>
        <p:txBody>
          <a:bodyPr lIns="91439" tIns="45719" rIns="91439" bIns="45719">
            <a:noAutofit/>
          </a:bodyPr>
          <a:lstStyle/>
          <a:p>
            <a:endParaRPr/>
          </a:p>
        </p:txBody>
      </p:sp>
      <p:sp>
        <p:nvSpPr>
          <p:cNvPr id="62" name="Body Level One…"/>
          <p:cNvSpPr txBox="1">
            <a:spLocks noGrp="1"/>
          </p:cNvSpPr>
          <p:nvPr>
            <p:ph type="body" sz="quarter" idx="1"/>
          </p:nvPr>
        </p:nvSpPr>
        <p:spPr>
          <a:xfrm>
            <a:off x="839787" y="2057400"/>
            <a:ext cx="3932239" cy="3811588"/>
          </a:xfrm>
          <a:prstGeom prst="rect">
            <a:avLst/>
          </a:prstGeom>
        </p:spPr>
        <p:txBody>
          <a:bodyPr/>
          <a:lstStyle>
            <a:lvl1pPr marL="228600" indent="0">
              <a:buClrTx/>
              <a:buSzTx/>
              <a:buFontTx/>
              <a:buNone/>
              <a:defRPr sz="1600"/>
            </a:lvl1pPr>
            <a:lvl2pPr marL="228600" indent="457200">
              <a:buClrTx/>
              <a:buSzTx/>
              <a:buFontTx/>
              <a:buNone/>
              <a:defRPr sz="1600"/>
            </a:lvl2pPr>
            <a:lvl3pPr marL="228600" indent="914400">
              <a:buClrTx/>
              <a:buSzTx/>
              <a:buFontTx/>
              <a:buNone/>
              <a:defRPr sz="1600"/>
            </a:lvl3pPr>
            <a:lvl4pPr marL="228600" indent="1371600">
              <a:buClrTx/>
              <a:buSzTx/>
              <a:buFontTx/>
              <a:buNone/>
              <a:defRPr sz="1600"/>
            </a:lvl4pPr>
            <a:lvl5pPr marL="228600" indent="1828800">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ERTICAL_TEXT">
    <p:spTree>
      <p:nvGrpSpPr>
        <p:cNvPr id="1" name=""/>
        <p:cNvGrpSpPr/>
        <p:nvPr/>
      </p:nvGrpSpPr>
      <p:grpSpPr>
        <a:xfrm>
          <a:off x="0" y="0"/>
          <a:ext cx="0" cy="0"/>
          <a:chOff x="0" y="0"/>
          <a:chExt cx="0" cy="0"/>
        </a:xfrm>
      </p:grpSpPr>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idx="1"/>
          </p:nvPr>
        </p:nvSpPr>
        <p:spPr>
          <a:xfrm rot="5400000">
            <a:off x="3920330" y="-1256506"/>
            <a:ext cx="4351339" cy="10515601"/>
          </a:xfrm>
          <a:prstGeom prst="rect">
            <a:avLst/>
          </a:prstGeom>
        </p:spPr>
        <p:txBody>
          <a:bodyPr/>
          <a:lstStyle>
            <a:lvl1pPr indent="-342900"/>
            <a:lvl2pPr marL="971550" indent="-400050"/>
            <a:lvl3pPr marL="1508760" indent="-480060"/>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ERTICAL_TITLE_AND_VERTICAL_TEXT">
    <p:spTree>
      <p:nvGrpSpPr>
        <p:cNvPr id="1" name=""/>
        <p:cNvGrpSpPr/>
        <p:nvPr/>
      </p:nvGrpSpPr>
      <p:grpSpPr>
        <a:xfrm>
          <a:off x="0" y="0"/>
          <a:ext cx="0" cy="0"/>
          <a:chOff x="0" y="0"/>
          <a:chExt cx="0" cy="0"/>
        </a:xfrm>
      </p:grpSpPr>
      <p:sp>
        <p:nvSpPr>
          <p:cNvPr id="79" name="Title Text"/>
          <p:cNvSpPr txBox="1">
            <a:spLocks noGrp="1"/>
          </p:cNvSpPr>
          <p:nvPr>
            <p:ph type="title"/>
          </p:nvPr>
        </p:nvSpPr>
        <p:spPr>
          <a:xfrm rot="5400000">
            <a:off x="7133431" y="1956593"/>
            <a:ext cx="5811839" cy="2628901"/>
          </a:xfrm>
          <a:prstGeom prst="rect">
            <a:avLst/>
          </a:prstGeom>
        </p:spPr>
        <p:txBody>
          <a:bodyPr/>
          <a:lstStyle/>
          <a:p>
            <a:r>
              <a:t>Title Text</a:t>
            </a:r>
          </a:p>
        </p:txBody>
      </p:sp>
      <p:sp>
        <p:nvSpPr>
          <p:cNvPr id="80" name="Body Level One…"/>
          <p:cNvSpPr txBox="1">
            <a:spLocks noGrp="1"/>
          </p:cNvSpPr>
          <p:nvPr>
            <p:ph type="body" idx="1"/>
          </p:nvPr>
        </p:nvSpPr>
        <p:spPr>
          <a:xfrm rot="5400000">
            <a:off x="1799431" y="-596107"/>
            <a:ext cx="5811838" cy="7734301"/>
          </a:xfrm>
          <a:prstGeom prst="rect">
            <a:avLst/>
          </a:prstGeom>
        </p:spPr>
        <p:txBody>
          <a:bodyPr/>
          <a:lstStyle>
            <a:lvl1pPr indent="-342900"/>
            <a:lvl2pPr marL="971550" indent="-400050"/>
            <a:lvl3pPr marL="1508760" indent="-480060"/>
          </a:lstStyle>
          <a:p>
            <a:r>
              <a:t>Body Level One</a:t>
            </a:r>
          </a:p>
          <a:p>
            <a:pPr lvl="1"/>
            <a:r>
              <a:t>Body Level Two</a:t>
            </a:r>
          </a:p>
          <a:p>
            <a:pPr lvl="2"/>
            <a:r>
              <a:t>Body Level Three</a:t>
            </a:r>
          </a:p>
          <a:p>
            <a:pPr lvl="3"/>
            <a:r>
              <a:t>Body Level Four</a:t>
            </a:r>
          </a:p>
          <a:p>
            <a:pPr lvl="4"/>
            <a:r>
              <a:t>Body Level Five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chor="ctr">
            <a:normAutofit/>
          </a:bodyPr>
          <a:lstStyle/>
          <a:p>
            <a:r>
              <a:t>Title Text</a:t>
            </a:r>
          </a:p>
        </p:txBody>
      </p:sp>
      <p:sp>
        <p:nvSpPr>
          <p:cNvPr id="3"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216" y="6414780"/>
            <a:ext cx="258585" cy="248265"/>
          </a:xfrm>
          <a:prstGeom prst="rect">
            <a:avLst/>
          </a:prstGeom>
          <a:ln w="12700">
            <a:miter lim="400000"/>
          </a:ln>
        </p:spPr>
        <p:txBody>
          <a:bodyPr wrap="none" lIns="45699" tIns="45699" rIns="45699" bIns="45699" anchor="ctr">
            <a:spAutoFit/>
          </a:bodyPr>
          <a:lstStyle>
            <a:lvl1pPr algn="r">
              <a:defRPr sz="1200">
                <a:solidFill>
                  <a:srgbClr val="888888"/>
                </a:solidFill>
                <a:latin typeface="Calibri"/>
                <a:ea typeface="Calibri"/>
                <a:cs typeface="Calibri"/>
                <a:sym typeface="Calibri"/>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9pPr>
    </p:titleStyle>
    <p:bodyStyle>
      <a:lvl1pPr marL="457200" marR="0" indent="-406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1pPr>
      <a:lvl2pPr marL="977900" marR="0" indent="-4445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2pPr>
      <a:lvl3pPr marL="1513839" marR="0" indent="-497839"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3pPr>
      <a:lvl4pPr marL="20193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4pPr>
      <a:lvl5pPr marL="24765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5pPr>
      <a:lvl6pPr marL="29337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6pPr>
      <a:lvl7pPr marL="33909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7pPr>
      <a:lvl8pPr marL="38481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8pPr>
      <a:lvl9pPr marL="43053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Imagen 3" descr="Imagen 3"/>
          <p:cNvPicPr>
            <a:picLocks noChangeAspect="1"/>
          </p:cNvPicPr>
          <p:nvPr/>
        </p:nvPicPr>
        <p:blipFill>
          <a:blip r:embed="rId2"/>
          <a:stretch>
            <a:fillRect/>
          </a:stretch>
        </p:blipFill>
        <p:spPr>
          <a:xfrm>
            <a:off x="-2" y="0"/>
            <a:ext cx="12205922" cy="6858000"/>
          </a:xfrm>
          <a:prstGeom prst="rect">
            <a:avLst/>
          </a:prstGeom>
          <a:ln w="12700">
            <a:miter lim="400000"/>
          </a:ln>
        </p:spPr>
      </p:pic>
      <p:sp>
        <p:nvSpPr>
          <p:cNvPr id="91" name="CuadroTexto 5"/>
          <p:cNvSpPr txBox="1"/>
          <p:nvPr/>
        </p:nvSpPr>
        <p:spPr>
          <a:xfrm>
            <a:off x="9211714" y="413086"/>
            <a:ext cx="2080579" cy="332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solidFill>
                  <a:srgbClr val="FFFFFF"/>
                </a:solidFill>
                <a:latin typeface="Gotham Medium"/>
                <a:ea typeface="Gotham Medium"/>
                <a:cs typeface="Gotham Medium"/>
                <a:sym typeface="Gotham Medium"/>
              </a:defRPr>
            </a:lvl1pPr>
          </a:lstStyle>
          <a:p>
            <a:r>
              <a:t>Ministerio del Deporte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Imagen 4" descr="Imagen 4"/>
          <p:cNvPicPr>
            <a:picLocks noChangeAspect="1"/>
          </p:cNvPicPr>
          <p:nvPr/>
        </p:nvPicPr>
        <p:blipFill>
          <a:blip r:embed="rId2"/>
          <a:stretch>
            <a:fillRect/>
          </a:stretch>
        </p:blipFill>
        <p:spPr>
          <a:xfrm>
            <a:off x="0" y="-2"/>
            <a:ext cx="12192000" cy="6871616"/>
          </a:xfrm>
          <a:prstGeom prst="rect">
            <a:avLst/>
          </a:prstGeom>
          <a:ln w="12700">
            <a:miter lim="400000"/>
          </a:ln>
        </p:spPr>
      </p:pic>
      <p:sp>
        <p:nvSpPr>
          <p:cNvPr id="103" name="CuadroTexto 5"/>
          <p:cNvSpPr txBox="1"/>
          <p:nvPr/>
        </p:nvSpPr>
        <p:spPr>
          <a:xfrm>
            <a:off x="443573" y="6135099"/>
            <a:ext cx="3809695"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rPr lang="es-ES" dirty="0"/>
              <a:t>Coordinación Zonal 2-Ministerio del Deporte</a:t>
            </a:r>
          </a:p>
        </p:txBody>
      </p:sp>
      <p:sp>
        <p:nvSpPr>
          <p:cNvPr id="104" name="CuadroTexto 6"/>
          <p:cNvSpPr txBox="1"/>
          <p:nvPr/>
        </p:nvSpPr>
        <p:spPr>
          <a:xfrm>
            <a:off x="781415" y="312561"/>
            <a:ext cx="3947554" cy="5355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90000"/>
              </a:lnSpc>
              <a:defRPr sz="3200" b="1">
                <a:solidFill>
                  <a:srgbClr val="1A2046"/>
                </a:solidFill>
                <a:latin typeface="Gotham Medium"/>
                <a:ea typeface="Gotham Medium"/>
                <a:cs typeface="Gotham Medium"/>
                <a:sym typeface="Gotham Medium"/>
              </a:defRPr>
            </a:lvl1pPr>
          </a:lstStyle>
          <a:p>
            <a:r>
              <a:rPr lang="es-ES" dirty="0"/>
              <a:t>Actividades Realizadas</a:t>
            </a:r>
          </a:p>
        </p:txBody>
      </p:sp>
      <p:graphicFrame>
        <p:nvGraphicFramePr>
          <p:cNvPr id="2" name="Tabla 1">
            <a:extLst>
              <a:ext uri="{FF2B5EF4-FFF2-40B4-BE49-F238E27FC236}">
                <a16:creationId xmlns:a16="http://schemas.microsoft.com/office/drawing/2014/main" id="{23AEDEC9-D7F0-43D6-9827-B079E7B85DEC}"/>
              </a:ext>
            </a:extLst>
          </p:cNvPr>
          <p:cNvGraphicFramePr>
            <a:graphicFrameLocks noGrp="1"/>
          </p:cNvGraphicFramePr>
          <p:nvPr>
            <p:extLst>
              <p:ext uri="{D42A27DB-BD31-4B8C-83A1-F6EECF244321}">
                <p14:modId xmlns:p14="http://schemas.microsoft.com/office/powerpoint/2010/main" val="1836679236"/>
              </p:ext>
            </p:extLst>
          </p:nvPr>
        </p:nvGraphicFramePr>
        <p:xfrm>
          <a:off x="1400467" y="1116828"/>
          <a:ext cx="9065896" cy="4186691"/>
        </p:xfrm>
        <a:graphic>
          <a:graphicData uri="http://schemas.openxmlformats.org/drawingml/2006/table">
            <a:tbl>
              <a:tblPr firstRow="1" firstCol="1" bandRow="1">
                <a:tableStyleId>{5940675A-B579-460E-94D1-54222C63F5DA}</a:tableStyleId>
              </a:tblPr>
              <a:tblGrid>
                <a:gridCol w="405165">
                  <a:extLst>
                    <a:ext uri="{9D8B030D-6E8A-4147-A177-3AD203B41FA5}">
                      <a16:colId xmlns:a16="http://schemas.microsoft.com/office/drawing/2014/main" val="2946357409"/>
                    </a:ext>
                  </a:extLst>
                </a:gridCol>
                <a:gridCol w="7821281">
                  <a:extLst>
                    <a:ext uri="{9D8B030D-6E8A-4147-A177-3AD203B41FA5}">
                      <a16:colId xmlns:a16="http://schemas.microsoft.com/office/drawing/2014/main" val="609367338"/>
                    </a:ext>
                  </a:extLst>
                </a:gridCol>
                <a:gridCol w="839450">
                  <a:extLst>
                    <a:ext uri="{9D8B030D-6E8A-4147-A177-3AD203B41FA5}">
                      <a16:colId xmlns:a16="http://schemas.microsoft.com/office/drawing/2014/main" val="432278767"/>
                    </a:ext>
                  </a:extLst>
                </a:gridCol>
              </a:tblGrid>
              <a:tr h="196251">
                <a:tc gridSpan="2">
                  <a:txBody>
                    <a:bodyPr/>
                    <a:lstStyle/>
                    <a:p>
                      <a:pPr algn="l"/>
                      <a:r>
                        <a:rPr lang="es-EC" sz="1200" dirty="0">
                          <a:effectLst/>
                        </a:rPr>
                        <a:t>ACTIVIDADES REALIZADAS</a:t>
                      </a:r>
                      <a:endParaRPr lang="es-E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s-ES"/>
                    </a:p>
                  </a:txBody>
                  <a:tcPr/>
                </a:tc>
                <a:tc>
                  <a:txBody>
                    <a:bodyPr/>
                    <a:lstStyle/>
                    <a:p>
                      <a:pPr algn="ctr"/>
                      <a:r>
                        <a:rPr lang="es-EC" sz="1200">
                          <a:effectLst/>
                        </a:rPr>
                        <a:t>N°</a:t>
                      </a:r>
                      <a:endParaRPr lang="es-E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1637675"/>
                  </a:ext>
                </a:extLst>
              </a:tr>
              <a:tr h="441565">
                <a:tc>
                  <a:txBody>
                    <a:bodyPr/>
                    <a:lstStyle/>
                    <a:p>
                      <a:pPr algn="ctr"/>
                      <a:r>
                        <a:rPr lang="es-EC" sz="900">
                          <a:effectLst/>
                        </a:rPr>
                        <a:t>a)</a:t>
                      </a:r>
                      <a:endParaRPr lang="es-E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s-EC" sz="900" dirty="0">
                          <a:effectLst/>
                        </a:rPr>
                        <a:t>INFORMES JURÍDICOS FAVORABLES PARA </a:t>
                      </a:r>
                      <a:r>
                        <a:rPr lang="es-EC" sz="900" u="sng" dirty="0">
                          <a:effectLst/>
                        </a:rPr>
                        <a:t>APROBACIÓN</a:t>
                      </a:r>
                      <a:r>
                        <a:rPr lang="es-EC" sz="900" dirty="0">
                          <a:effectLst/>
                        </a:rPr>
                        <a:t> Y </a:t>
                      </a:r>
                      <a:r>
                        <a:rPr lang="es-EC" sz="900" u="sng" dirty="0">
                          <a:effectLst/>
                        </a:rPr>
                        <a:t>REFORMA</a:t>
                      </a:r>
                      <a:r>
                        <a:rPr lang="es-EC" sz="900" dirty="0">
                          <a:effectLst/>
                        </a:rPr>
                        <a:t> DE ESTATUTOS DE ORGANIZACIONES DEPORTIVAS CON LOS RESPECTIVOS PROYECTOS DE RESOLUCIÓN ADMINISTRATIVA.</a:t>
                      </a:r>
                      <a:endParaRPr lang="es-E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900">
                          <a:effectLst/>
                        </a:rPr>
                        <a:t>089</a:t>
                      </a:r>
                      <a:endParaRPr lang="es-E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6020239"/>
                  </a:ext>
                </a:extLst>
              </a:tr>
              <a:tr h="294377">
                <a:tc>
                  <a:txBody>
                    <a:bodyPr/>
                    <a:lstStyle/>
                    <a:p>
                      <a:pPr algn="ctr"/>
                      <a:r>
                        <a:rPr lang="es-EC" sz="900">
                          <a:effectLst/>
                        </a:rPr>
                        <a:t>b)</a:t>
                      </a:r>
                      <a:endParaRPr lang="es-E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s-EC" sz="900" dirty="0">
                          <a:effectLst/>
                        </a:rPr>
                        <a:t>INFORMES JURÍDICOS FAVORABLES PARA </a:t>
                      </a:r>
                      <a:r>
                        <a:rPr lang="es-EC" sz="900" u="sng" dirty="0">
                          <a:effectLst/>
                        </a:rPr>
                        <a:t>REGISTRO DE DIRECTORIO</a:t>
                      </a:r>
                      <a:r>
                        <a:rPr lang="es-EC" sz="900" dirty="0">
                          <a:effectLst/>
                        </a:rPr>
                        <a:t> CON LOS RESPECTIVOS PROYECTOS DE OFICIOS.</a:t>
                      </a:r>
                      <a:endParaRPr lang="es-E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900">
                          <a:effectLst/>
                        </a:rPr>
                        <a:t>164</a:t>
                      </a:r>
                      <a:endParaRPr lang="es-E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91868980"/>
                  </a:ext>
                </a:extLst>
              </a:tr>
              <a:tr h="147188">
                <a:tc>
                  <a:txBody>
                    <a:bodyPr/>
                    <a:lstStyle/>
                    <a:p>
                      <a:pPr algn="ctr"/>
                      <a:r>
                        <a:rPr lang="es-EC" sz="900">
                          <a:effectLst/>
                        </a:rPr>
                        <a:t>c)</a:t>
                      </a:r>
                      <a:endParaRPr lang="es-E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s-EC" sz="900">
                          <a:effectLst/>
                        </a:rPr>
                        <a:t>PROYECTOS DE REGISTRO DE ADMINISTRADOR FINANCIERO Y ADMINISTRADORES GENERALES.</a:t>
                      </a:r>
                      <a:endParaRPr lang="es-E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900">
                          <a:effectLst/>
                        </a:rPr>
                        <a:t>003</a:t>
                      </a:r>
                      <a:endParaRPr lang="es-E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45028906"/>
                  </a:ext>
                </a:extLst>
              </a:tr>
              <a:tr h="294377">
                <a:tc>
                  <a:txBody>
                    <a:bodyPr/>
                    <a:lstStyle/>
                    <a:p>
                      <a:pPr algn="ctr"/>
                      <a:r>
                        <a:rPr lang="es-EC" sz="900">
                          <a:effectLst/>
                        </a:rPr>
                        <a:t>d)</a:t>
                      </a:r>
                      <a:endParaRPr lang="es-E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s-EC" sz="900" dirty="0">
                          <a:effectLst/>
                        </a:rPr>
                        <a:t>INFORMES JURÍDICOS DESFAVORABLES PARA </a:t>
                      </a:r>
                      <a:r>
                        <a:rPr lang="es-EC" sz="900" u="sng" dirty="0">
                          <a:effectLst/>
                        </a:rPr>
                        <a:t>APROBACIÓN</a:t>
                      </a:r>
                      <a:r>
                        <a:rPr lang="es-EC" sz="900" dirty="0">
                          <a:effectLst/>
                        </a:rPr>
                        <a:t> Y </a:t>
                      </a:r>
                      <a:r>
                        <a:rPr lang="es-EC" sz="900" u="sng" dirty="0">
                          <a:effectLst/>
                        </a:rPr>
                        <a:t>REFORMA</a:t>
                      </a:r>
                      <a:r>
                        <a:rPr lang="es-EC" sz="900" dirty="0">
                          <a:effectLst/>
                        </a:rPr>
                        <a:t> DE ESTATUTOS Y </a:t>
                      </a:r>
                      <a:r>
                        <a:rPr lang="es-EC" sz="900" u="sng" dirty="0">
                          <a:effectLst/>
                        </a:rPr>
                        <a:t>REGISTRO DE DIRECTORIO.</a:t>
                      </a:r>
                      <a:endParaRPr lang="es-E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900">
                          <a:effectLst/>
                        </a:rPr>
                        <a:t>129</a:t>
                      </a:r>
                      <a:endParaRPr lang="es-E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1599857"/>
                  </a:ext>
                </a:extLst>
              </a:tr>
              <a:tr h="441565">
                <a:tc>
                  <a:txBody>
                    <a:bodyPr/>
                    <a:lstStyle/>
                    <a:p>
                      <a:pPr algn="ctr"/>
                      <a:r>
                        <a:rPr lang="es-EC" sz="900">
                          <a:effectLst/>
                        </a:rPr>
                        <a:t>e)</a:t>
                      </a:r>
                      <a:endParaRPr lang="es-E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s-EC" sz="900" dirty="0">
                          <a:effectLst/>
                        </a:rPr>
                        <a:t>OFICIOS REASIGNADOS DE </a:t>
                      </a:r>
                      <a:r>
                        <a:rPr lang="es-EC" sz="900" u="sng" dirty="0">
                          <a:effectLst/>
                        </a:rPr>
                        <a:t>NOTIFICACIÓN</a:t>
                      </a:r>
                      <a:r>
                        <a:rPr lang="es-EC" sz="900" dirty="0">
                          <a:effectLst/>
                        </a:rPr>
                        <a:t> A LAS ORGANIZACIONES DEPORTIVAS PARA QUE COMPLETEN LA DOCUMENTACIÓN Y CONTINUAR CON EL TRÁMITE PARA EL ACTO ADMINISTRATIVO SOLICITADO.</a:t>
                      </a:r>
                      <a:endParaRPr lang="es-E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900">
                          <a:effectLst/>
                        </a:rPr>
                        <a:t>129</a:t>
                      </a:r>
                      <a:endParaRPr lang="es-E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43171200"/>
                  </a:ext>
                </a:extLst>
              </a:tr>
              <a:tr h="147188">
                <a:tc>
                  <a:txBody>
                    <a:bodyPr/>
                    <a:lstStyle/>
                    <a:p>
                      <a:pPr algn="ctr"/>
                      <a:r>
                        <a:rPr lang="es-EC" sz="900" u="sng">
                          <a:effectLst/>
                        </a:rPr>
                        <a:t>f)</a:t>
                      </a:r>
                      <a:endParaRPr lang="es-E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s-EC" sz="900" u="sng" dirty="0">
                          <a:effectLst/>
                        </a:rPr>
                        <a:t>TRAMITES ARCHIVADOS</a:t>
                      </a:r>
                      <a:r>
                        <a:rPr lang="es-EC" sz="900" dirty="0">
                          <a:effectLst/>
                        </a:rPr>
                        <a:t> CON RESOLUCION ADMINISTRATIVA</a:t>
                      </a:r>
                      <a:endParaRPr lang="es-E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900">
                          <a:effectLst/>
                        </a:rPr>
                        <a:t>042</a:t>
                      </a:r>
                      <a:endParaRPr lang="es-E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58235640"/>
                  </a:ext>
                </a:extLst>
              </a:tr>
              <a:tr h="147188">
                <a:tc>
                  <a:txBody>
                    <a:bodyPr/>
                    <a:lstStyle/>
                    <a:p>
                      <a:pPr algn="ctr"/>
                      <a:r>
                        <a:rPr lang="es-EC" sz="900">
                          <a:effectLst/>
                        </a:rPr>
                        <a:t>g)</a:t>
                      </a:r>
                      <a:endParaRPr lang="es-E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s-EC" sz="900" dirty="0">
                          <a:effectLst/>
                        </a:rPr>
                        <a:t>CAPACITACIONES A ORGANIZACIONES DEPORTIVAS</a:t>
                      </a:r>
                      <a:endParaRPr lang="es-E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900">
                          <a:effectLst/>
                        </a:rPr>
                        <a:t>003</a:t>
                      </a:r>
                      <a:endParaRPr lang="es-E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53250984"/>
                  </a:ext>
                </a:extLst>
              </a:tr>
              <a:tr h="294377">
                <a:tc>
                  <a:txBody>
                    <a:bodyPr/>
                    <a:lstStyle/>
                    <a:p>
                      <a:pPr algn="ctr"/>
                      <a:r>
                        <a:rPr lang="es-EC" sz="900" u="sng">
                          <a:effectLst/>
                        </a:rPr>
                        <a:t>h)</a:t>
                      </a:r>
                      <a:endParaRPr lang="es-E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s-EC" sz="900" u="sng">
                          <a:effectLst/>
                        </a:rPr>
                        <a:t>PROYECTOS DE RESOLUCIÓN ADMINISTRATIVA</a:t>
                      </a:r>
                      <a:r>
                        <a:rPr lang="es-EC" sz="900">
                          <a:effectLst/>
                        </a:rPr>
                        <a:t> (CONTRATACIÓN PÚBLICA: APROBACIÓN PAC, APROBACIÓN DE PLIEGOS, ADJUDICACIÓN)</a:t>
                      </a:r>
                      <a:endParaRPr lang="es-E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900">
                          <a:effectLst/>
                        </a:rPr>
                        <a:t>003</a:t>
                      </a:r>
                      <a:endParaRPr lang="es-E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91741556"/>
                  </a:ext>
                </a:extLst>
              </a:tr>
              <a:tr h="147188">
                <a:tc>
                  <a:txBody>
                    <a:bodyPr/>
                    <a:lstStyle/>
                    <a:p>
                      <a:pPr algn="ctr"/>
                      <a:r>
                        <a:rPr lang="es-EC" sz="900" u="sng">
                          <a:effectLst/>
                        </a:rPr>
                        <a:t>i)</a:t>
                      </a:r>
                      <a:endParaRPr lang="es-E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s-EC" sz="900" u="sng" dirty="0">
                          <a:effectLst/>
                        </a:rPr>
                        <a:t>ELABORACIÓN DE CONTRATOS</a:t>
                      </a:r>
                      <a:r>
                        <a:rPr lang="es-EC" sz="900" dirty="0">
                          <a:effectLst/>
                        </a:rPr>
                        <a:t> (ADJUDICACIÓN CONTRATACIÓN PÚBLICA)</a:t>
                      </a:r>
                      <a:endParaRPr lang="es-E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900">
                          <a:effectLst/>
                        </a:rPr>
                        <a:t>001</a:t>
                      </a:r>
                      <a:endParaRPr lang="es-E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73587686"/>
                  </a:ext>
                </a:extLst>
              </a:tr>
              <a:tr h="147188">
                <a:tc>
                  <a:txBody>
                    <a:bodyPr/>
                    <a:lstStyle/>
                    <a:p>
                      <a:pPr algn="ctr"/>
                      <a:r>
                        <a:rPr lang="es-EC" sz="900">
                          <a:effectLst/>
                        </a:rPr>
                        <a:t>j)</a:t>
                      </a:r>
                      <a:endParaRPr lang="es-E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s-EC" sz="900" dirty="0">
                          <a:effectLst/>
                        </a:rPr>
                        <a:t>RESPUESTAS A TRAMITES (INTERNOS)DE LA SECRETARÍA DEL DEPORTE</a:t>
                      </a:r>
                      <a:endParaRPr lang="es-E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900">
                          <a:effectLst/>
                        </a:rPr>
                        <a:t>046</a:t>
                      </a:r>
                      <a:endParaRPr lang="es-E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61358697"/>
                  </a:ext>
                </a:extLst>
              </a:tr>
              <a:tr h="294377">
                <a:tc>
                  <a:txBody>
                    <a:bodyPr/>
                    <a:lstStyle/>
                    <a:p>
                      <a:pPr algn="ctr"/>
                      <a:r>
                        <a:rPr lang="es-EC" sz="900">
                          <a:effectLst/>
                        </a:rPr>
                        <a:t>k)</a:t>
                      </a:r>
                      <a:endParaRPr lang="es-E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s-EC" sz="900" dirty="0">
                          <a:effectLst/>
                        </a:rPr>
                        <a:t>RESPUESTAS A ORGANIZACIONES DEPORTIVAS, INSTITUCIONES PÚBLICAS Y CIUDADANOS (CONSULTAS, CRITERIOS JURIDICOS, SOLICITUDES DE INFORMACIÓN, TRAMITES VARIOS)</a:t>
                      </a:r>
                      <a:endParaRPr lang="es-E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900">
                          <a:effectLst/>
                        </a:rPr>
                        <a:t>049</a:t>
                      </a:r>
                      <a:endParaRPr lang="es-E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45630413"/>
                  </a:ext>
                </a:extLst>
              </a:tr>
              <a:tr h="147188">
                <a:tc>
                  <a:txBody>
                    <a:bodyPr/>
                    <a:lstStyle/>
                    <a:p>
                      <a:pPr algn="ctr"/>
                      <a:r>
                        <a:rPr lang="es-EC" sz="900">
                          <a:effectLst/>
                        </a:rPr>
                        <a:t>l)</a:t>
                      </a:r>
                      <a:endParaRPr lang="es-E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s-EC" sz="900" dirty="0">
                          <a:effectLst/>
                        </a:rPr>
                        <a:t>SOLICITUDES DE PAGO DE ALIMENTACIÓN DEL PERSONAL DE CODIGO DE TRABAJO</a:t>
                      </a:r>
                      <a:endParaRPr lang="es-E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900">
                          <a:effectLst/>
                        </a:rPr>
                        <a:t>012</a:t>
                      </a:r>
                      <a:endParaRPr lang="es-E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63138290"/>
                  </a:ext>
                </a:extLst>
              </a:tr>
              <a:tr h="294377">
                <a:tc>
                  <a:txBody>
                    <a:bodyPr/>
                    <a:lstStyle/>
                    <a:p>
                      <a:pPr algn="ctr"/>
                      <a:r>
                        <a:rPr lang="es-EC" sz="900">
                          <a:effectLst/>
                        </a:rPr>
                        <a:t>m)</a:t>
                      </a:r>
                      <a:endParaRPr lang="es-E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s-EC" sz="900" dirty="0">
                          <a:effectLst/>
                        </a:rPr>
                        <a:t>ARCHIVO GESTIÓN DOCUMENTAL AÑOS 2019</a:t>
                      </a:r>
                      <a:endParaRPr lang="es-E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900">
                          <a:effectLst/>
                        </a:rPr>
                        <a:t>140 (EXP)</a:t>
                      </a:r>
                      <a:endParaRPr lang="es-E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22648808"/>
                  </a:ext>
                </a:extLst>
              </a:tr>
              <a:tr h="294377">
                <a:tc>
                  <a:txBody>
                    <a:bodyPr/>
                    <a:lstStyle/>
                    <a:p>
                      <a:pPr algn="ctr"/>
                      <a:r>
                        <a:rPr lang="es-EC" sz="900">
                          <a:effectLst/>
                        </a:rPr>
                        <a:t>n)</a:t>
                      </a:r>
                      <a:endParaRPr lang="es-E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s-EC" sz="900" dirty="0">
                          <a:effectLst/>
                        </a:rPr>
                        <a:t>ARCHIVO GESTIÓN DOCUMENTAL AÑOS 2020</a:t>
                      </a:r>
                      <a:endParaRPr lang="es-E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900">
                          <a:effectLst/>
                        </a:rPr>
                        <a:t>060 (EXP)</a:t>
                      </a:r>
                      <a:endParaRPr lang="es-E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767591"/>
                  </a:ext>
                </a:extLst>
              </a:tr>
              <a:tr h="294377">
                <a:tc>
                  <a:txBody>
                    <a:bodyPr/>
                    <a:lstStyle/>
                    <a:p>
                      <a:pPr algn="ctr"/>
                      <a:r>
                        <a:rPr lang="es-EC" sz="900">
                          <a:effectLst/>
                        </a:rPr>
                        <a:t>o)</a:t>
                      </a:r>
                      <a:endParaRPr lang="es-E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r>
                        <a:rPr lang="es-EC" sz="900" dirty="0">
                          <a:effectLst/>
                        </a:rPr>
                        <a:t>ARCHIVO GESTIÓN DOCUMENTAL AÑOS 2020</a:t>
                      </a:r>
                      <a:endParaRPr lang="es-E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C" sz="900">
                          <a:effectLst/>
                        </a:rPr>
                        <a:t>067 (EXP)</a:t>
                      </a:r>
                      <a:endParaRPr lang="es-E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48100717"/>
                  </a:ext>
                </a:extLst>
              </a:tr>
              <a:tr h="163543">
                <a:tc gridSpan="3">
                  <a:txBody>
                    <a:bodyPr/>
                    <a:lstStyle/>
                    <a:p>
                      <a:r>
                        <a:rPr lang="es-EC" sz="1000" dirty="0">
                          <a:effectLst/>
                        </a:rPr>
                        <a:t>TOTAL 937 TRÁMITES ATENDIDOS Y GESTIONES REALIZADAS</a:t>
                      </a:r>
                      <a:endParaRPr lang="es-E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318261867"/>
                  </a:ext>
                </a:extLst>
              </a:tr>
            </a:tbl>
          </a:graphicData>
        </a:graphic>
      </p:graphicFrame>
    </p:spTree>
    <p:extLst>
      <p:ext uri="{BB962C8B-B14F-4D97-AF65-F5344CB8AC3E}">
        <p14:creationId xmlns:p14="http://schemas.microsoft.com/office/powerpoint/2010/main" val="153303198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4" descr="Imagen 4"/>
          <p:cNvPicPr>
            <a:picLocks noChangeAspect="1"/>
          </p:cNvPicPr>
          <p:nvPr/>
        </p:nvPicPr>
        <p:blipFill>
          <a:blip r:embed="rId2"/>
          <a:stretch>
            <a:fillRect/>
          </a:stretch>
        </p:blipFill>
        <p:spPr>
          <a:xfrm>
            <a:off x="0" y="-7015"/>
            <a:ext cx="12192000" cy="6865015"/>
          </a:xfrm>
          <a:prstGeom prst="rect">
            <a:avLst/>
          </a:prstGeom>
          <a:ln w="12700">
            <a:miter lim="400000"/>
          </a:ln>
        </p:spPr>
      </p:pic>
      <p:sp>
        <p:nvSpPr>
          <p:cNvPr id="99" name="CuadroTexto 5"/>
          <p:cNvSpPr txBox="1"/>
          <p:nvPr/>
        </p:nvSpPr>
        <p:spPr>
          <a:xfrm>
            <a:off x="443573" y="6135099"/>
            <a:ext cx="2080579" cy="332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t>Ministerio del Deporte</a:t>
            </a:r>
          </a:p>
        </p:txBody>
      </p:sp>
      <p:sp>
        <p:nvSpPr>
          <p:cNvPr id="100" name="CuadroTexto 7"/>
          <p:cNvSpPr txBox="1"/>
          <p:nvPr/>
        </p:nvSpPr>
        <p:spPr>
          <a:xfrm>
            <a:off x="3298809" y="3006058"/>
            <a:ext cx="5594381" cy="20867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90000"/>
              </a:lnSpc>
              <a:defRPr sz="4800" b="1">
                <a:solidFill>
                  <a:srgbClr val="1A2046"/>
                </a:solidFill>
                <a:latin typeface="Gotham Medium"/>
                <a:ea typeface="Gotham Medium"/>
                <a:cs typeface="Gotham Medium"/>
                <a:sym typeface="Gotham Medium"/>
              </a:defRPr>
            </a:lvl1pPr>
          </a:lstStyle>
          <a:p>
            <a:pPr algn="ctr"/>
            <a:r>
              <a:rPr lang="es-ES" dirty="0"/>
              <a:t>Unidad Administrativa Financiera</a:t>
            </a:r>
          </a:p>
        </p:txBody>
      </p:sp>
    </p:spTree>
    <p:extLst>
      <p:ext uri="{BB962C8B-B14F-4D97-AF65-F5344CB8AC3E}">
        <p14:creationId xmlns:p14="http://schemas.microsoft.com/office/powerpoint/2010/main" val="188996220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Imagen 4" descr="Imagen 4"/>
          <p:cNvPicPr>
            <a:picLocks noChangeAspect="1"/>
          </p:cNvPicPr>
          <p:nvPr/>
        </p:nvPicPr>
        <p:blipFill>
          <a:blip r:embed="rId2"/>
          <a:stretch>
            <a:fillRect/>
          </a:stretch>
        </p:blipFill>
        <p:spPr>
          <a:xfrm>
            <a:off x="0" y="-2"/>
            <a:ext cx="12192000" cy="6871616"/>
          </a:xfrm>
          <a:prstGeom prst="rect">
            <a:avLst/>
          </a:prstGeom>
          <a:ln w="12700">
            <a:miter lim="400000"/>
          </a:ln>
        </p:spPr>
      </p:pic>
      <p:sp>
        <p:nvSpPr>
          <p:cNvPr id="103" name="CuadroTexto 5"/>
          <p:cNvSpPr txBox="1"/>
          <p:nvPr/>
        </p:nvSpPr>
        <p:spPr>
          <a:xfrm>
            <a:off x="443573" y="6135099"/>
            <a:ext cx="3809695"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rPr lang="es-ES" dirty="0"/>
              <a:t>Coordinación Zonal 2-Ministerio del Deporte</a:t>
            </a:r>
          </a:p>
        </p:txBody>
      </p:sp>
      <p:sp>
        <p:nvSpPr>
          <p:cNvPr id="104" name="CuadroTexto 6"/>
          <p:cNvSpPr txBox="1"/>
          <p:nvPr/>
        </p:nvSpPr>
        <p:spPr>
          <a:xfrm>
            <a:off x="781415" y="312561"/>
            <a:ext cx="3862594" cy="535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90000"/>
              </a:lnSpc>
              <a:defRPr sz="3200" b="1">
                <a:solidFill>
                  <a:srgbClr val="1A2046"/>
                </a:solidFill>
                <a:latin typeface="Gotham Medium"/>
                <a:ea typeface="Gotham Medium"/>
                <a:cs typeface="Gotham Medium"/>
                <a:sym typeface="Gotham Medium"/>
              </a:defRPr>
            </a:lvl1pPr>
          </a:lstStyle>
          <a:p>
            <a:r>
              <a:rPr lang="es-ES" dirty="0"/>
              <a:t>Actividades realizadas</a:t>
            </a:r>
          </a:p>
        </p:txBody>
      </p:sp>
      <p:graphicFrame>
        <p:nvGraphicFramePr>
          <p:cNvPr id="5" name="Tabla 4">
            <a:extLst>
              <a:ext uri="{FF2B5EF4-FFF2-40B4-BE49-F238E27FC236}">
                <a16:creationId xmlns:a16="http://schemas.microsoft.com/office/drawing/2014/main" id="{441A9468-CBC0-4F54-9734-4740D18B4A86}"/>
              </a:ext>
            </a:extLst>
          </p:cNvPr>
          <p:cNvGraphicFramePr>
            <a:graphicFrameLocks noGrp="1"/>
          </p:cNvGraphicFramePr>
          <p:nvPr>
            <p:extLst>
              <p:ext uri="{D42A27DB-BD31-4B8C-83A1-F6EECF244321}">
                <p14:modId xmlns:p14="http://schemas.microsoft.com/office/powerpoint/2010/main" val="3739720940"/>
              </p:ext>
            </p:extLst>
          </p:nvPr>
        </p:nvGraphicFramePr>
        <p:xfrm>
          <a:off x="1026940" y="1454934"/>
          <a:ext cx="8806376" cy="4094985"/>
        </p:xfrm>
        <a:graphic>
          <a:graphicData uri="http://schemas.openxmlformats.org/drawingml/2006/table">
            <a:tbl>
              <a:tblPr firstRow="1" firstCol="1" lastRow="1" lastCol="1" bandRow="1" bandCol="1"/>
              <a:tblGrid>
                <a:gridCol w="743935">
                  <a:extLst>
                    <a:ext uri="{9D8B030D-6E8A-4147-A177-3AD203B41FA5}">
                      <a16:colId xmlns:a16="http://schemas.microsoft.com/office/drawing/2014/main" val="46932104"/>
                    </a:ext>
                  </a:extLst>
                </a:gridCol>
                <a:gridCol w="4571156">
                  <a:extLst>
                    <a:ext uri="{9D8B030D-6E8A-4147-A177-3AD203B41FA5}">
                      <a16:colId xmlns:a16="http://schemas.microsoft.com/office/drawing/2014/main" val="3503390250"/>
                    </a:ext>
                  </a:extLst>
                </a:gridCol>
                <a:gridCol w="3491285">
                  <a:extLst>
                    <a:ext uri="{9D8B030D-6E8A-4147-A177-3AD203B41FA5}">
                      <a16:colId xmlns:a16="http://schemas.microsoft.com/office/drawing/2014/main" val="1938234707"/>
                    </a:ext>
                  </a:extLst>
                </a:gridCol>
              </a:tblGrid>
              <a:tr h="514226">
                <a:tc gridSpan="2">
                  <a:txBody>
                    <a:bodyPr/>
                    <a:lstStyle/>
                    <a:p>
                      <a:pPr marL="3810" algn="just">
                        <a:lnSpc>
                          <a:spcPts val="965"/>
                        </a:lnSpc>
                      </a:pPr>
                      <a:endParaRPr lang="es-ES" sz="1200" b="1" dirty="0">
                        <a:effectLst/>
                        <a:latin typeface="Times New Roman" panose="02020603050405020304" pitchFamily="18" charset="0"/>
                        <a:ea typeface="Times New Roman" panose="02020603050405020304" pitchFamily="18" charset="0"/>
                      </a:endParaRPr>
                    </a:p>
                    <a:p>
                      <a:pPr marL="3810" algn="just">
                        <a:lnSpc>
                          <a:spcPts val="965"/>
                        </a:lnSpc>
                      </a:pPr>
                      <a:endParaRPr lang="es-ES" sz="1200" b="1" dirty="0">
                        <a:effectLst/>
                        <a:latin typeface="Times New Roman" panose="02020603050405020304" pitchFamily="18" charset="0"/>
                        <a:ea typeface="Times New Roman" panose="02020603050405020304" pitchFamily="18" charset="0"/>
                      </a:endParaRPr>
                    </a:p>
                    <a:p>
                      <a:pPr marL="3810" algn="ctr">
                        <a:lnSpc>
                          <a:spcPts val="965"/>
                        </a:lnSpc>
                      </a:pPr>
                      <a:r>
                        <a:rPr lang="es-ES" sz="1200" b="1" dirty="0">
                          <a:effectLst/>
                          <a:latin typeface="Times New Roman" panose="02020603050405020304" pitchFamily="18" charset="0"/>
                          <a:ea typeface="Times New Roman" panose="02020603050405020304" pitchFamily="18" charset="0"/>
                        </a:rPr>
                        <a:t>ACTIVIDADES REALIZADAS</a:t>
                      </a:r>
                      <a:endParaRPr lang="es-ES"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marL="3810" algn="ctr"/>
                      <a:endParaRPr lang="es-ES" sz="1200" b="1" dirty="0">
                        <a:effectLst/>
                        <a:latin typeface="Times New Roman" panose="02020603050405020304" pitchFamily="18" charset="0"/>
                        <a:ea typeface="Times New Roman" panose="02020603050405020304" pitchFamily="18" charset="0"/>
                      </a:endParaRPr>
                    </a:p>
                    <a:p>
                      <a:pPr marL="3810" algn="ctr"/>
                      <a:r>
                        <a:rPr lang="es-ES" sz="1200" b="1" dirty="0">
                          <a:effectLst/>
                          <a:latin typeface="Times New Roman" panose="02020603050405020304" pitchFamily="18" charset="0"/>
                          <a:ea typeface="Times New Roman" panose="02020603050405020304" pitchFamily="18" charset="0"/>
                        </a:rPr>
                        <a:t>DETALLE/</a:t>
                      </a:r>
                      <a:endParaRPr lang="es-ES" sz="1200" dirty="0">
                        <a:effectLst/>
                        <a:latin typeface="Times New Roman" panose="02020603050405020304" pitchFamily="18" charset="0"/>
                        <a:ea typeface="Times New Roman" panose="02020603050405020304" pitchFamily="18" charset="0"/>
                      </a:endParaRPr>
                    </a:p>
                    <a:p>
                      <a:pPr marL="3810" algn="ctr"/>
                      <a:r>
                        <a:rPr lang="es-ES" sz="1200" b="1" dirty="0">
                          <a:effectLst/>
                          <a:latin typeface="Times New Roman" panose="02020603050405020304" pitchFamily="18" charset="0"/>
                          <a:ea typeface="Times New Roman" panose="02020603050405020304" pitchFamily="18" charset="0"/>
                        </a:rPr>
                        <a:t>VALORES</a:t>
                      </a:r>
                    </a:p>
                    <a:p>
                      <a:pPr marL="3810" algn="ctr"/>
                      <a:endParaRPr lang="es-ES" sz="1200" dirty="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7219325"/>
                  </a:ext>
                </a:extLst>
              </a:tr>
              <a:tr h="457130">
                <a:tc>
                  <a:txBody>
                    <a:bodyPr/>
                    <a:lstStyle/>
                    <a:p>
                      <a:pPr marL="3810" algn="just">
                        <a:spcBef>
                          <a:spcPts val="35"/>
                        </a:spcBef>
                        <a:spcAft>
                          <a:spcPts val="0"/>
                        </a:spcAft>
                      </a:pPr>
                      <a:r>
                        <a:rPr lang="es-ES"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dirty="0">
                        <a:effectLst/>
                        <a:latin typeface="Times New Roman" panose="02020603050405020304" pitchFamily="18" charset="0"/>
                        <a:ea typeface="Times New Roman" panose="02020603050405020304" pitchFamily="18" charset="0"/>
                      </a:endParaRPr>
                    </a:p>
                    <a:p>
                      <a:pPr marL="3810" algn="just"/>
                      <a:r>
                        <a:rPr lang="es-ES" sz="1200" dirty="0">
                          <a:effectLst/>
                          <a:latin typeface="Times New Roman" panose="02020603050405020304" pitchFamily="18" charset="0"/>
                          <a:ea typeface="Times New Roman" panose="02020603050405020304" pitchFamily="18" charset="0"/>
                        </a:rPr>
                        <a:t>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marR="929005" algn="just">
                        <a:lnSpc>
                          <a:spcPct val="102000"/>
                        </a:lnSpc>
                        <a:spcBef>
                          <a:spcPts val="20"/>
                        </a:spcBef>
                        <a:spcAft>
                          <a:spcPts val="0"/>
                        </a:spcAft>
                      </a:pPr>
                      <a:r>
                        <a:rPr lang="es-ES" sz="1200" dirty="0">
                          <a:effectLst/>
                          <a:latin typeface="Times New Roman" panose="02020603050405020304" pitchFamily="18" charset="0"/>
                          <a:ea typeface="Times New Roman" panose="02020603050405020304" pitchFamily="18" charset="0"/>
                        </a:rPr>
                        <a:t>Transferencia de recursos económicos a organismos deportivos de la coordinación zonal 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buFont typeface="+mj-lt"/>
                        <a:buAutoNum type="arabicPeriod"/>
                      </a:pPr>
                      <a:r>
                        <a:rPr lang="es-ES" sz="1200" dirty="0">
                          <a:effectLst/>
                          <a:latin typeface="Times New Roman" panose="02020603050405020304" pitchFamily="18" charset="0"/>
                          <a:ea typeface="Times New Roman" panose="02020603050405020304" pitchFamily="18" charset="0"/>
                        </a:rPr>
                        <a:t>21 ORGANISMOS DEL ÁREA RECRATIVA</a:t>
                      </a:r>
                    </a:p>
                    <a:p>
                      <a:pPr marL="342900" lvl="0" indent="-342900" algn="just">
                        <a:buFont typeface="+mj-lt"/>
                        <a:buAutoNum type="arabicPeriod"/>
                      </a:pPr>
                      <a:r>
                        <a:rPr lang="es-ES" sz="1200" dirty="0">
                          <a:effectLst/>
                          <a:latin typeface="Times New Roman" panose="02020603050405020304" pitchFamily="18" charset="0"/>
                          <a:ea typeface="Times New Roman" panose="02020603050405020304" pitchFamily="18" charset="0"/>
                        </a:rPr>
                        <a:t>11 ORGANISMOS DEL ÁREA FORMATIVA</a:t>
                      </a:r>
                    </a:p>
                    <a:p>
                      <a:pPr marL="3810" marR="929005" algn="just">
                        <a:lnSpc>
                          <a:spcPct val="102000"/>
                        </a:lnSpc>
                        <a:spcBef>
                          <a:spcPts val="20"/>
                        </a:spcBef>
                        <a:spcAft>
                          <a:spcPts val="0"/>
                        </a:spcAft>
                      </a:pPr>
                      <a:r>
                        <a:rPr lang="es-ES" sz="1200" dirty="0">
                          <a:effectLst/>
                          <a:latin typeface="Times New Roman" panose="02020603050405020304" pitchFamily="18" charset="0"/>
                          <a:ea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8047195"/>
                  </a:ext>
                </a:extLst>
              </a:tr>
              <a:tr h="372162">
                <a:tc>
                  <a:txBody>
                    <a:bodyPr/>
                    <a:lstStyle/>
                    <a:p>
                      <a:pPr marL="3810" algn="just">
                        <a:spcBef>
                          <a:spcPts val="585"/>
                        </a:spcBef>
                      </a:pPr>
                      <a:r>
                        <a:rPr lang="es-ES" sz="1200">
                          <a:effectLst/>
                          <a:latin typeface="Times New Roman" panose="02020603050405020304" pitchFamily="18" charset="0"/>
                          <a:ea typeface="Times New Roman" panose="02020603050405020304" pitchFamily="18" charset="0"/>
                        </a:rPr>
                        <a:t>b)</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algn="just">
                        <a:spcBef>
                          <a:spcPts val="10"/>
                        </a:spcBef>
                        <a:spcAft>
                          <a:spcPts val="0"/>
                        </a:spcAft>
                      </a:pPr>
                      <a:r>
                        <a:rPr lang="es-ES" sz="1200" dirty="0">
                          <a:effectLst/>
                          <a:latin typeface="Times New Roman" panose="02020603050405020304" pitchFamily="18" charset="0"/>
                          <a:ea typeface="Times New Roman" panose="02020603050405020304" pitchFamily="18" charset="0"/>
                        </a:rPr>
                        <a:t>Notificación a Organismos Deportivos, sobre la aprobación de POA 2021.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just">
                        <a:spcBef>
                          <a:spcPts val="10"/>
                        </a:spcBef>
                      </a:pPr>
                      <a:r>
                        <a:rPr lang="es-ES" sz="1200">
                          <a:effectLst/>
                          <a:latin typeface="Times New Roman" panose="02020603050405020304" pitchFamily="18" charset="0"/>
                          <a:ea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5177735"/>
                  </a:ext>
                </a:extLst>
              </a:tr>
              <a:tr h="472034">
                <a:tc>
                  <a:txBody>
                    <a:bodyPr/>
                    <a:lstStyle/>
                    <a:p>
                      <a:pPr marL="3810" algn="just">
                        <a:spcBef>
                          <a:spcPts val="575"/>
                        </a:spcBef>
                      </a:pPr>
                      <a:r>
                        <a:rPr lang="es-ES" sz="1200">
                          <a:effectLst/>
                          <a:latin typeface="Times New Roman" panose="02020603050405020304" pitchFamily="18" charset="0"/>
                          <a:ea typeface="Times New Roman" panose="02020603050405020304" pitchFamily="18" charset="0"/>
                        </a:rPr>
                        <a:t>c)</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marR="929005" algn="just">
                        <a:lnSpc>
                          <a:spcPct val="86000"/>
                        </a:lnSpc>
                        <a:spcBef>
                          <a:spcPts val="70"/>
                        </a:spcBef>
                        <a:spcAft>
                          <a:spcPts val="0"/>
                        </a:spcAft>
                      </a:pPr>
                      <a:r>
                        <a:rPr lang="es-ES" sz="1200" dirty="0">
                          <a:effectLst/>
                          <a:latin typeface="Times New Roman" panose="02020603050405020304" pitchFamily="18" charset="0"/>
                          <a:ea typeface="Times New Roman" panose="02020603050405020304" pitchFamily="18" charset="0"/>
                        </a:rPr>
                        <a:t>Notificación a Organismos Deportivos, sobre la aprobación de flujos de transferencias económicas.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929005" lvl="0" indent="-342900">
                        <a:lnSpc>
                          <a:spcPct val="86000"/>
                        </a:lnSpc>
                        <a:spcBef>
                          <a:spcPts val="70"/>
                        </a:spcBef>
                        <a:spcAft>
                          <a:spcPts val="0"/>
                        </a:spcAft>
                        <a:buFont typeface="+mj-lt"/>
                        <a:buAutoNum type="arabicPeriod"/>
                      </a:pPr>
                      <a:r>
                        <a:rPr lang="es-ES" sz="1200">
                          <a:effectLst/>
                          <a:latin typeface="Times New Roman" panose="02020603050405020304" pitchFamily="18" charset="0"/>
                          <a:ea typeface="Times New Roman" panose="02020603050405020304" pitchFamily="18" charset="0"/>
                        </a:rPr>
                        <a:t>28.380,39 O. D RECREATIVA</a:t>
                      </a:r>
                    </a:p>
                    <a:p>
                      <a:pPr marL="342900" marR="929005" lvl="0" indent="-342900">
                        <a:lnSpc>
                          <a:spcPct val="86000"/>
                        </a:lnSpc>
                        <a:spcBef>
                          <a:spcPts val="70"/>
                        </a:spcBef>
                        <a:spcAft>
                          <a:spcPts val="0"/>
                        </a:spcAft>
                        <a:buFont typeface="+mj-lt"/>
                        <a:buAutoNum type="arabicPeriod"/>
                      </a:pPr>
                      <a:r>
                        <a:rPr lang="es-ES" sz="1200">
                          <a:effectLst/>
                          <a:latin typeface="Times New Roman" panose="02020603050405020304" pitchFamily="18" charset="0"/>
                          <a:ea typeface="Times New Roman" panose="02020603050405020304" pitchFamily="18" charset="0"/>
                        </a:rPr>
                        <a:t>129273.20 O. D FORMATIVA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4184778"/>
                  </a:ext>
                </a:extLst>
              </a:tr>
              <a:tr h="474507">
                <a:tc>
                  <a:txBody>
                    <a:bodyPr/>
                    <a:lstStyle/>
                    <a:p>
                      <a:pPr marL="3810" algn="just">
                        <a:spcBef>
                          <a:spcPts val="600"/>
                        </a:spcBef>
                      </a:pPr>
                      <a:r>
                        <a:rPr lang="es-ES" sz="1200">
                          <a:effectLst/>
                          <a:latin typeface="Times New Roman" panose="02020603050405020304" pitchFamily="18" charset="0"/>
                          <a:ea typeface="Times New Roman" panose="02020603050405020304" pitchFamily="18" charset="0"/>
                        </a:rPr>
                        <a:t>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marR="929005" algn="just">
                        <a:lnSpc>
                          <a:spcPct val="85000"/>
                        </a:lnSpc>
                        <a:spcBef>
                          <a:spcPts val="70"/>
                        </a:spcBef>
                        <a:spcAft>
                          <a:spcPts val="0"/>
                        </a:spcAft>
                      </a:pPr>
                      <a:r>
                        <a:rPr lang="es-ES" sz="1200" dirty="0">
                          <a:effectLst/>
                          <a:latin typeface="Times New Roman" panose="02020603050405020304" pitchFamily="18" charset="0"/>
                          <a:ea typeface="Times New Roman" panose="02020603050405020304" pitchFamily="18" charset="0"/>
                        </a:rPr>
                        <a:t>Notificación a Organismos Deportivos, sobre la no aprobación de POA 2021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s-ES" sz="1200">
                          <a:effectLst/>
                          <a:latin typeface="Times New Roman" panose="02020603050405020304" pitchFamily="18" charset="0"/>
                          <a:ea typeface="Times New Roman" panose="02020603050405020304" pitchFamily="18" charset="0"/>
                        </a:rPr>
                        <a:t>Por tener directorios caducados.</a:t>
                      </a:r>
                    </a:p>
                    <a:p>
                      <a:pPr marL="3810" marR="929005" algn="just">
                        <a:lnSpc>
                          <a:spcPct val="85000"/>
                        </a:lnSpc>
                        <a:spcBef>
                          <a:spcPts val="70"/>
                        </a:spcBef>
                        <a:spcAft>
                          <a:spcPts val="0"/>
                        </a:spcAft>
                      </a:pPr>
                      <a:r>
                        <a:rPr lang="es-ES" sz="1200">
                          <a:effectLst/>
                          <a:latin typeface="Times New Roman" panose="02020603050405020304" pitchFamily="18" charset="0"/>
                          <a:ea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829413"/>
                  </a:ext>
                </a:extLst>
              </a:tr>
              <a:tr h="1038158">
                <a:tc>
                  <a:txBody>
                    <a:bodyPr/>
                    <a:lstStyle/>
                    <a:p>
                      <a:pPr marL="3810" algn="just"/>
                      <a:r>
                        <a:rPr lang="es-ES" sz="1200">
                          <a:effectLst/>
                          <a:latin typeface="Arial" panose="020B0604020202020204" pitchFamily="34" charset="0"/>
                          <a:ea typeface="Times New Roman" panose="02020603050405020304" pitchFamily="18" charset="0"/>
                          <a:cs typeface="Times New Roman" panose="02020603050405020304" pitchFamily="18" charset="0"/>
                        </a:rPr>
                        <a:t> </a:t>
                      </a:r>
                      <a:endParaRPr lang="es-ES" sz="1200">
                        <a:effectLst/>
                        <a:latin typeface="Times New Roman" panose="02020603050405020304" pitchFamily="18" charset="0"/>
                        <a:ea typeface="Times New Roman" panose="02020603050405020304" pitchFamily="18" charset="0"/>
                      </a:endParaRPr>
                    </a:p>
                    <a:p>
                      <a:pPr marL="3810" algn="just">
                        <a:spcBef>
                          <a:spcPts val="730"/>
                        </a:spcBef>
                      </a:pPr>
                      <a:r>
                        <a:rPr lang="es-ES" sz="1200">
                          <a:effectLst/>
                          <a:latin typeface="Times New Roman" panose="02020603050405020304" pitchFamily="18" charset="0"/>
                          <a:ea typeface="Times New Roman" panose="02020603050405020304" pitchFamily="18" charset="0"/>
                        </a:rPr>
                        <a:t>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 algn="just">
                        <a:spcBef>
                          <a:spcPts val="10"/>
                        </a:spcBef>
                        <a:spcAft>
                          <a:spcPts val="0"/>
                        </a:spcAft>
                      </a:pPr>
                      <a:r>
                        <a:rPr lang="es-ES" sz="1200" dirty="0">
                          <a:effectLst/>
                          <a:latin typeface="Times New Roman" panose="02020603050405020304" pitchFamily="18" charset="0"/>
                          <a:ea typeface="Times New Roman" panose="02020603050405020304" pitchFamily="18" charset="0"/>
                        </a:rPr>
                        <a:t>Revisión física de requisitos de habilitación de organismos deportivos para la</a:t>
                      </a:r>
                    </a:p>
                    <a:p>
                      <a:pPr marL="7620" marR="929005" algn="just">
                        <a:lnSpc>
                          <a:spcPct val="102000"/>
                        </a:lnSpc>
                        <a:spcBef>
                          <a:spcPts val="10"/>
                        </a:spcBef>
                        <a:spcAft>
                          <a:spcPts val="0"/>
                        </a:spcAft>
                      </a:pPr>
                      <a:r>
                        <a:rPr lang="es-ES" sz="1200" dirty="0">
                          <a:effectLst/>
                          <a:latin typeface="Times New Roman" panose="02020603050405020304" pitchFamily="18" charset="0"/>
                          <a:ea typeface="Times New Roman" panose="02020603050405020304" pitchFamily="18" charset="0"/>
                        </a:rPr>
                        <a:t>transferencia de Organismos Deportivos.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marR="929005" algn="just">
                        <a:lnSpc>
                          <a:spcPct val="102000"/>
                        </a:lnSpc>
                        <a:spcBef>
                          <a:spcPts val="10"/>
                        </a:spcBef>
                        <a:spcAft>
                          <a:spcPts val="0"/>
                        </a:spcAft>
                      </a:pPr>
                      <a:r>
                        <a:rPr lang="es-ES" sz="1200" dirty="0">
                          <a:effectLst/>
                          <a:latin typeface="Times New Roman" panose="02020603050405020304" pitchFamily="18" charset="0"/>
                          <a:ea typeface="Times New Roman" panose="02020603050405020304" pitchFamily="18" charset="0"/>
                        </a:rPr>
                        <a:t> Sri, Cuentas Bancarias, Certificado de Contraloría General del Estado, Póliza de Seguros.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664231"/>
                  </a:ext>
                </a:extLst>
              </a:tr>
              <a:tr h="465203">
                <a:tc>
                  <a:txBody>
                    <a:bodyPr/>
                    <a:lstStyle/>
                    <a:p>
                      <a:pPr marL="3810" algn="just">
                        <a:lnSpc>
                          <a:spcPts val="930"/>
                        </a:lnSpc>
                      </a:pPr>
                      <a:endParaRPr lang="es-ES" sz="1200" dirty="0">
                        <a:effectLst/>
                        <a:latin typeface="Times New Roman" panose="02020603050405020304" pitchFamily="18" charset="0"/>
                        <a:ea typeface="Times New Roman" panose="02020603050405020304" pitchFamily="18" charset="0"/>
                      </a:endParaRPr>
                    </a:p>
                    <a:p>
                      <a:pPr marL="3810" algn="just">
                        <a:lnSpc>
                          <a:spcPts val="930"/>
                        </a:lnSpc>
                      </a:pPr>
                      <a:endParaRPr lang="es-ES" sz="1200" dirty="0">
                        <a:effectLst/>
                        <a:latin typeface="Times New Roman" panose="02020603050405020304" pitchFamily="18" charset="0"/>
                        <a:ea typeface="Times New Roman" panose="02020603050405020304" pitchFamily="18" charset="0"/>
                      </a:endParaRPr>
                    </a:p>
                    <a:p>
                      <a:pPr marL="3810" algn="just">
                        <a:lnSpc>
                          <a:spcPts val="930"/>
                        </a:lnSpc>
                      </a:pPr>
                      <a:r>
                        <a:rPr lang="es-ES" sz="1200" dirty="0">
                          <a:effectLst/>
                          <a:latin typeface="Times New Roman" panose="02020603050405020304" pitchFamily="18" charset="0"/>
                          <a:ea typeface="Times New Roman" panose="02020603050405020304" pitchFamily="18" charset="0"/>
                        </a:rPr>
                        <a:t>f)</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just">
                        <a:lnSpc>
                          <a:spcPts val="930"/>
                        </a:lnSpc>
                      </a:pPr>
                      <a:endParaRPr lang="es-ES" sz="1200" dirty="0">
                        <a:effectLst/>
                        <a:latin typeface="Times New Roman" panose="02020603050405020304" pitchFamily="18" charset="0"/>
                        <a:ea typeface="Times New Roman" panose="02020603050405020304" pitchFamily="18" charset="0"/>
                      </a:endParaRPr>
                    </a:p>
                    <a:p>
                      <a:pPr marL="5080" algn="just">
                        <a:lnSpc>
                          <a:spcPts val="930"/>
                        </a:lnSpc>
                      </a:pPr>
                      <a:r>
                        <a:rPr lang="es-ES" sz="1200" dirty="0">
                          <a:effectLst/>
                          <a:latin typeface="Times New Roman" panose="02020603050405020304" pitchFamily="18" charset="0"/>
                          <a:ea typeface="Times New Roman" panose="02020603050405020304" pitchFamily="18" charset="0"/>
                        </a:rPr>
                        <a:t>Revisión de cumplimiento de presentación de evaluaciones del POA 2020 para la habilitación del Organismo Deportivo con sus respectivas asignaciones.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just">
                        <a:lnSpc>
                          <a:spcPts val="930"/>
                        </a:lnSpc>
                      </a:pPr>
                      <a:r>
                        <a:rPr lang="es-ES" sz="1200" dirty="0">
                          <a:effectLst/>
                          <a:latin typeface="Times New Roman" panose="02020603050405020304" pitchFamily="18" charset="0"/>
                          <a:ea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3150133"/>
                  </a:ext>
                </a:extLst>
              </a:tr>
            </a:tbl>
          </a:graphicData>
        </a:graphic>
      </p:graphicFrame>
    </p:spTree>
    <p:extLst>
      <p:ext uri="{BB962C8B-B14F-4D97-AF65-F5344CB8AC3E}">
        <p14:creationId xmlns:p14="http://schemas.microsoft.com/office/powerpoint/2010/main" val="32846992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4" descr="Imagen 4"/>
          <p:cNvPicPr>
            <a:picLocks noChangeAspect="1"/>
          </p:cNvPicPr>
          <p:nvPr/>
        </p:nvPicPr>
        <p:blipFill>
          <a:blip r:embed="rId2"/>
          <a:stretch>
            <a:fillRect/>
          </a:stretch>
        </p:blipFill>
        <p:spPr>
          <a:xfrm>
            <a:off x="0" y="-7015"/>
            <a:ext cx="12192000" cy="6865015"/>
          </a:xfrm>
          <a:prstGeom prst="rect">
            <a:avLst/>
          </a:prstGeom>
          <a:ln w="12700">
            <a:miter lim="400000"/>
          </a:ln>
        </p:spPr>
      </p:pic>
      <p:sp>
        <p:nvSpPr>
          <p:cNvPr id="99" name="CuadroTexto 5"/>
          <p:cNvSpPr txBox="1"/>
          <p:nvPr/>
        </p:nvSpPr>
        <p:spPr>
          <a:xfrm>
            <a:off x="443573" y="6135099"/>
            <a:ext cx="2080579" cy="332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a:ln>
                  <a:noFill/>
                </a:ln>
                <a:solidFill>
                  <a:srgbClr val="1A2046"/>
                </a:solidFill>
                <a:effectLst/>
                <a:uLnTx/>
                <a:uFillTx/>
                <a:latin typeface="Gotham Medium"/>
                <a:sym typeface="Gotham Medium"/>
              </a:rPr>
              <a:t>Ministerio del Deporte</a:t>
            </a:r>
          </a:p>
        </p:txBody>
      </p:sp>
      <p:sp>
        <p:nvSpPr>
          <p:cNvPr id="100" name="CuadroTexto 7"/>
          <p:cNvSpPr txBox="1"/>
          <p:nvPr/>
        </p:nvSpPr>
        <p:spPr>
          <a:xfrm>
            <a:off x="3298809" y="3006058"/>
            <a:ext cx="5594381" cy="7571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90000"/>
              </a:lnSpc>
              <a:defRPr sz="4800" b="1">
                <a:solidFill>
                  <a:srgbClr val="1A2046"/>
                </a:solidFill>
                <a:latin typeface="Gotham Medium"/>
                <a:ea typeface="Gotham Medium"/>
                <a:cs typeface="Gotham Medium"/>
                <a:sym typeface="Gotham Medium"/>
              </a:defRPr>
            </a:lvl1pPr>
          </a:lstStyle>
          <a:p>
            <a:pPr marL="0" marR="0" lvl="0" indent="0" algn="ctr" defTabSz="914400" rtl="0" eaLnBrk="1" fontAlgn="auto" latinLnBrk="0" hangingPunct="0">
              <a:lnSpc>
                <a:spcPct val="90000"/>
              </a:lnSpc>
              <a:spcBef>
                <a:spcPts val="0"/>
              </a:spcBef>
              <a:spcAft>
                <a:spcPts val="0"/>
              </a:spcAft>
              <a:buClrTx/>
              <a:buSzTx/>
              <a:buFontTx/>
              <a:buNone/>
              <a:tabLst/>
              <a:defRPr/>
            </a:pPr>
            <a:endParaRPr kumimoji="0" lang="es-ES" sz="4800" b="1" i="0" u="none" strike="noStrike" kern="0" cap="none" spc="0" normalizeH="0" baseline="0" noProof="0" dirty="0">
              <a:ln>
                <a:noFill/>
              </a:ln>
              <a:solidFill>
                <a:srgbClr val="1A2046"/>
              </a:solidFill>
              <a:effectLst/>
              <a:uLnTx/>
              <a:uFillTx/>
              <a:latin typeface="Gotham Medium"/>
              <a:sym typeface="Gotham Medium"/>
            </a:endParaRPr>
          </a:p>
        </p:txBody>
      </p:sp>
      <p:pic>
        <p:nvPicPr>
          <p:cNvPr id="5" name="Imagen 4">
            <a:extLst>
              <a:ext uri="{FF2B5EF4-FFF2-40B4-BE49-F238E27FC236}">
                <a16:creationId xmlns:a16="http://schemas.microsoft.com/office/drawing/2014/main" id="{991493CD-A9CA-4B1B-B1D6-9283C330DA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3362" y="2076840"/>
            <a:ext cx="3485586" cy="3673779"/>
          </a:xfrm>
          <a:prstGeom prst="rect">
            <a:avLst/>
          </a:prstGeom>
          <a:noFill/>
        </p:spPr>
      </p:pic>
      <p:pic>
        <p:nvPicPr>
          <p:cNvPr id="6" name="Imagen 5">
            <a:extLst>
              <a:ext uri="{FF2B5EF4-FFF2-40B4-BE49-F238E27FC236}">
                <a16:creationId xmlns:a16="http://schemas.microsoft.com/office/drawing/2014/main" id="{BFC38A34-6BB0-43E6-8CBE-1517366D41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4660" y="2192019"/>
            <a:ext cx="3243947" cy="3558600"/>
          </a:xfrm>
          <a:prstGeom prst="rect">
            <a:avLst/>
          </a:prstGeom>
          <a:noFill/>
        </p:spPr>
      </p:pic>
      <p:pic>
        <p:nvPicPr>
          <p:cNvPr id="7" name="Imagen 6">
            <a:extLst>
              <a:ext uri="{FF2B5EF4-FFF2-40B4-BE49-F238E27FC236}">
                <a16:creationId xmlns:a16="http://schemas.microsoft.com/office/drawing/2014/main" id="{8C7204BE-CCF4-4F50-9EEE-82FA0967C1D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84320" y="2118360"/>
            <a:ext cx="2677536" cy="3637471"/>
          </a:xfrm>
          <a:prstGeom prst="rect">
            <a:avLst/>
          </a:prstGeom>
          <a:noFill/>
        </p:spPr>
      </p:pic>
    </p:spTree>
    <p:extLst>
      <p:ext uri="{BB962C8B-B14F-4D97-AF65-F5344CB8AC3E}">
        <p14:creationId xmlns:p14="http://schemas.microsoft.com/office/powerpoint/2010/main" val="108277336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Imagen 4" descr="Imagen 4"/>
          <p:cNvPicPr>
            <a:picLocks noChangeAspect="1"/>
          </p:cNvPicPr>
          <p:nvPr/>
        </p:nvPicPr>
        <p:blipFill>
          <a:blip r:embed="rId2"/>
          <a:stretch>
            <a:fillRect/>
          </a:stretch>
        </p:blipFill>
        <p:spPr>
          <a:xfrm>
            <a:off x="0" y="-2"/>
            <a:ext cx="12192000" cy="6871616"/>
          </a:xfrm>
          <a:prstGeom prst="rect">
            <a:avLst/>
          </a:prstGeom>
          <a:ln w="12700">
            <a:miter lim="400000"/>
          </a:ln>
        </p:spPr>
      </p:pic>
      <p:sp>
        <p:nvSpPr>
          <p:cNvPr id="107" name="CuadroTexto 5"/>
          <p:cNvSpPr txBox="1"/>
          <p:nvPr/>
        </p:nvSpPr>
        <p:spPr>
          <a:xfrm>
            <a:off x="2632979" y="3164619"/>
            <a:ext cx="2713843" cy="942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90000"/>
              </a:lnSpc>
              <a:defRPr sz="5600" b="1">
                <a:solidFill>
                  <a:srgbClr val="FFFFFF"/>
                </a:solidFill>
                <a:latin typeface="Gotham Medium"/>
                <a:ea typeface="Gotham Medium"/>
                <a:cs typeface="Gotham Medium"/>
                <a:sym typeface="Gotham Medium"/>
              </a:defRPr>
            </a:lvl1pPr>
          </a:lstStyle>
          <a:p>
            <a:r>
              <a:t>Gracias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01D412C-E490-4CFD-9680-42200549745F}"/>
              </a:ext>
            </a:extLst>
          </p:cNvPr>
          <p:cNvPicPr>
            <a:picLocks noChangeAspect="1"/>
          </p:cNvPicPr>
          <p:nvPr/>
        </p:nvPicPr>
        <p:blipFill>
          <a:blip r:embed="rId2"/>
          <a:stretch>
            <a:fillRect/>
          </a:stretch>
        </p:blipFill>
        <p:spPr>
          <a:xfrm>
            <a:off x="0" y="-77588"/>
            <a:ext cx="12192000" cy="6935588"/>
          </a:xfrm>
          <a:prstGeom prst="rect">
            <a:avLst/>
          </a:prstGeom>
        </p:spPr>
      </p:pic>
      <p:pic>
        <p:nvPicPr>
          <p:cNvPr id="94" name="Imagen 6" descr="Imagen 6"/>
          <p:cNvPicPr>
            <a:picLocks noChangeAspect="1"/>
          </p:cNvPicPr>
          <p:nvPr/>
        </p:nvPicPr>
        <p:blipFill>
          <a:blip r:embed="rId3"/>
          <a:stretch>
            <a:fillRect/>
          </a:stretch>
        </p:blipFill>
        <p:spPr>
          <a:xfrm>
            <a:off x="-1" y="0"/>
            <a:ext cx="12192001" cy="6865013"/>
          </a:xfrm>
          <a:prstGeom prst="rect">
            <a:avLst/>
          </a:prstGeom>
          <a:ln w="12700">
            <a:miter lim="400000"/>
          </a:ln>
        </p:spPr>
      </p:pic>
      <p:sp>
        <p:nvSpPr>
          <p:cNvPr id="95" name="CuadroTexto 7"/>
          <p:cNvSpPr txBox="1"/>
          <p:nvPr/>
        </p:nvSpPr>
        <p:spPr>
          <a:xfrm>
            <a:off x="6992901" y="413086"/>
            <a:ext cx="2080578" cy="332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solidFill>
                  <a:srgbClr val="FFFFFF"/>
                </a:solidFill>
                <a:latin typeface="Gotham Medium"/>
                <a:ea typeface="Gotham Medium"/>
                <a:cs typeface="Gotham Medium"/>
                <a:sym typeface="Gotham Medium"/>
              </a:defRPr>
            </a:lvl1pPr>
          </a:lstStyle>
          <a:p>
            <a:r>
              <a:t>Ministerio del Deporte</a:t>
            </a:r>
          </a:p>
        </p:txBody>
      </p:sp>
      <p:sp>
        <p:nvSpPr>
          <p:cNvPr id="96" name="CuadroTexto 8"/>
          <p:cNvSpPr txBox="1"/>
          <p:nvPr/>
        </p:nvSpPr>
        <p:spPr>
          <a:xfrm>
            <a:off x="6992901" y="1746679"/>
            <a:ext cx="4208842" cy="16435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lnSpc>
                <a:spcPct val="90000"/>
              </a:lnSpc>
              <a:defRPr sz="5600" b="1">
                <a:solidFill>
                  <a:srgbClr val="FFFFFF"/>
                </a:solidFill>
                <a:latin typeface="Gotham Medium"/>
                <a:ea typeface="Gotham Medium"/>
                <a:cs typeface="Gotham Medium"/>
                <a:sym typeface="Gotham Medium"/>
              </a:defRPr>
            </a:pPr>
            <a:r>
              <a:rPr lang="es-ES" dirty="0"/>
              <a:t>Coordinación </a:t>
            </a:r>
          </a:p>
          <a:p>
            <a:pPr algn="ctr">
              <a:lnSpc>
                <a:spcPct val="90000"/>
              </a:lnSpc>
              <a:defRPr sz="5600" b="1">
                <a:solidFill>
                  <a:srgbClr val="FFFFFF"/>
                </a:solidFill>
                <a:latin typeface="Gotham Medium"/>
                <a:ea typeface="Gotham Medium"/>
                <a:cs typeface="Gotham Medium"/>
                <a:sym typeface="Gotham Medium"/>
              </a:defRPr>
            </a:pPr>
            <a:r>
              <a:rPr lang="es-ES" dirty="0"/>
              <a:t>Zonal 2 </a:t>
            </a: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4" descr="Imagen 4"/>
          <p:cNvPicPr>
            <a:picLocks noChangeAspect="1"/>
          </p:cNvPicPr>
          <p:nvPr/>
        </p:nvPicPr>
        <p:blipFill>
          <a:blip r:embed="rId2"/>
          <a:stretch>
            <a:fillRect/>
          </a:stretch>
        </p:blipFill>
        <p:spPr>
          <a:xfrm>
            <a:off x="0" y="-7015"/>
            <a:ext cx="12192000" cy="6865015"/>
          </a:xfrm>
          <a:prstGeom prst="rect">
            <a:avLst/>
          </a:prstGeom>
          <a:ln w="12700">
            <a:miter lim="400000"/>
          </a:ln>
        </p:spPr>
      </p:pic>
      <p:sp>
        <p:nvSpPr>
          <p:cNvPr id="99" name="CuadroTexto 5"/>
          <p:cNvSpPr txBox="1"/>
          <p:nvPr/>
        </p:nvSpPr>
        <p:spPr>
          <a:xfrm>
            <a:off x="443573" y="6135099"/>
            <a:ext cx="2080579" cy="332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t>Ministerio del Deporte</a:t>
            </a:r>
          </a:p>
        </p:txBody>
      </p:sp>
      <p:sp>
        <p:nvSpPr>
          <p:cNvPr id="100" name="CuadroTexto 7"/>
          <p:cNvSpPr txBox="1"/>
          <p:nvPr/>
        </p:nvSpPr>
        <p:spPr>
          <a:xfrm>
            <a:off x="3298809" y="3006058"/>
            <a:ext cx="5594381" cy="14219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90000"/>
              </a:lnSpc>
              <a:defRPr sz="4800" b="1">
                <a:solidFill>
                  <a:srgbClr val="1A2046"/>
                </a:solidFill>
                <a:latin typeface="Gotham Medium"/>
                <a:ea typeface="Gotham Medium"/>
                <a:cs typeface="Gotham Medium"/>
                <a:sym typeface="Gotham Medium"/>
              </a:defRPr>
            </a:lvl1pPr>
          </a:lstStyle>
          <a:p>
            <a:r>
              <a:rPr lang="es-ES" dirty="0"/>
              <a:t>Unidad de Desarrollo </a:t>
            </a:r>
          </a:p>
          <a:p>
            <a:r>
              <a:rPr lang="es-ES" dirty="0"/>
              <a:t>de la Actividad Física</a:t>
            </a: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Imagen 4" descr="Imagen 4"/>
          <p:cNvPicPr>
            <a:picLocks noChangeAspect="1"/>
          </p:cNvPicPr>
          <p:nvPr/>
        </p:nvPicPr>
        <p:blipFill>
          <a:blip r:embed="rId2"/>
          <a:stretch>
            <a:fillRect/>
          </a:stretch>
        </p:blipFill>
        <p:spPr>
          <a:xfrm>
            <a:off x="0" y="-2"/>
            <a:ext cx="12192000" cy="6871616"/>
          </a:xfrm>
          <a:prstGeom prst="rect">
            <a:avLst/>
          </a:prstGeom>
          <a:ln w="12700">
            <a:miter lim="400000"/>
          </a:ln>
        </p:spPr>
      </p:pic>
      <p:sp>
        <p:nvSpPr>
          <p:cNvPr id="103" name="CuadroTexto 5"/>
          <p:cNvSpPr txBox="1"/>
          <p:nvPr/>
        </p:nvSpPr>
        <p:spPr>
          <a:xfrm>
            <a:off x="443573" y="6135099"/>
            <a:ext cx="3902669"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rPr lang="es-ES" dirty="0"/>
              <a:t>Coordinación Zonal 2- Ministerio del Deporte </a:t>
            </a:r>
            <a:endParaRPr dirty="0"/>
          </a:p>
        </p:txBody>
      </p:sp>
      <p:sp>
        <p:nvSpPr>
          <p:cNvPr id="104" name="CuadroTexto 6"/>
          <p:cNvSpPr txBox="1"/>
          <p:nvPr/>
        </p:nvSpPr>
        <p:spPr>
          <a:xfrm>
            <a:off x="781415" y="312561"/>
            <a:ext cx="7470954" cy="9787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90000"/>
              </a:lnSpc>
              <a:defRPr sz="3200" b="1">
                <a:solidFill>
                  <a:srgbClr val="1A2046"/>
                </a:solidFill>
                <a:latin typeface="Gotham Medium"/>
                <a:ea typeface="Gotham Medium"/>
                <a:cs typeface="Gotham Medium"/>
                <a:sym typeface="Gotham Medium"/>
              </a:defRPr>
            </a:lvl1pPr>
          </a:lstStyle>
          <a:p>
            <a:r>
              <a:rPr lang="es-ES" dirty="0"/>
              <a:t>Consolidación de la Rectoría del Ministerio </a:t>
            </a:r>
          </a:p>
          <a:p>
            <a:r>
              <a:rPr lang="es-ES" dirty="0"/>
              <a:t>Del Deporte en el Sistema deportivo</a:t>
            </a:r>
            <a:endParaRPr dirty="0"/>
          </a:p>
        </p:txBody>
      </p:sp>
      <p:sp>
        <p:nvSpPr>
          <p:cNvPr id="7" name="CuadroTexto 6">
            <a:extLst>
              <a:ext uri="{FF2B5EF4-FFF2-40B4-BE49-F238E27FC236}">
                <a16:creationId xmlns:a16="http://schemas.microsoft.com/office/drawing/2014/main" id="{D6330BFC-49AA-4126-928B-C6ACC46BDF80}"/>
              </a:ext>
            </a:extLst>
          </p:cNvPr>
          <p:cNvSpPr txBox="1"/>
          <p:nvPr/>
        </p:nvSpPr>
        <p:spPr>
          <a:xfrm>
            <a:off x="677818" y="1291290"/>
            <a:ext cx="9085160" cy="1692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90170" algn="just"/>
            <a:r>
              <a:rPr lang="es-EC" sz="1800" dirty="0">
                <a:effectLst/>
                <a:latin typeface="Calibri Light" panose="020F0302020204030204" pitchFamily="34" charset="0"/>
                <a:ea typeface="Calibri" panose="020F0502020204030204" pitchFamily="34" charset="0"/>
                <a:cs typeface="Calibri" panose="020F0502020204030204" pitchFamily="34" charset="0"/>
              </a:rPr>
              <a:t>Según los documentos reasignados al área de deporte en el año 2021, se realizó 7 inspecciones técnicas a organismos deportivos de las provincias de Napo y Pichincha, entre ellos se emitieron 6 informes favorables y 1 informes desfavorables, se cumplió en su totalidad según lo planificado.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90170" algn="just"/>
            <a:r>
              <a:rPr lang="es-EC" sz="1800" dirty="0">
                <a:effectLst/>
                <a:latin typeface="Calibri Light" panose="020F0302020204030204" pitchFamily="34" charset="0"/>
                <a:ea typeface="Calibri" panose="020F0502020204030204" pitchFamily="34" charset="0"/>
                <a:cs typeface="Calibri" panose="020F0502020204030204" pitchFamily="34"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hangingPunct="0"/>
            <a:endParaRPr lang="es-ES" sz="1400" kern="50" dirty="0">
              <a:effectLst/>
              <a:latin typeface="Times New Roman" panose="02020603050405020304" pitchFamily="18" charset="0"/>
              <a:ea typeface="Times New Roman" panose="02020603050405020304" pitchFamily="18" charset="0"/>
            </a:endParaRPr>
          </a:p>
        </p:txBody>
      </p:sp>
      <p:graphicFrame>
        <p:nvGraphicFramePr>
          <p:cNvPr id="8" name="Gráfico 7">
            <a:extLst>
              <a:ext uri="{FF2B5EF4-FFF2-40B4-BE49-F238E27FC236}">
                <a16:creationId xmlns:a16="http://schemas.microsoft.com/office/drawing/2014/main" id="{2261887B-F633-413B-B3E1-FE194E7785E0}"/>
              </a:ext>
            </a:extLst>
          </p:cNvPr>
          <p:cNvGraphicFramePr/>
          <p:nvPr>
            <p:extLst>
              <p:ext uri="{D42A27DB-BD31-4B8C-83A1-F6EECF244321}">
                <p14:modId xmlns:p14="http://schemas.microsoft.com/office/powerpoint/2010/main" val="671730957"/>
              </p:ext>
            </p:extLst>
          </p:nvPr>
        </p:nvGraphicFramePr>
        <p:xfrm>
          <a:off x="2394907" y="2601770"/>
          <a:ext cx="5319395"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Imagen 4" descr="Imagen 4"/>
          <p:cNvPicPr>
            <a:picLocks noChangeAspect="1"/>
          </p:cNvPicPr>
          <p:nvPr/>
        </p:nvPicPr>
        <p:blipFill>
          <a:blip r:embed="rId2"/>
          <a:stretch>
            <a:fillRect/>
          </a:stretch>
        </p:blipFill>
        <p:spPr>
          <a:xfrm>
            <a:off x="0" y="-2"/>
            <a:ext cx="12192000" cy="6871616"/>
          </a:xfrm>
          <a:prstGeom prst="rect">
            <a:avLst/>
          </a:prstGeom>
          <a:ln w="12700">
            <a:miter lim="400000"/>
          </a:ln>
        </p:spPr>
      </p:pic>
      <p:sp>
        <p:nvSpPr>
          <p:cNvPr id="103" name="CuadroTexto 5"/>
          <p:cNvSpPr txBox="1"/>
          <p:nvPr/>
        </p:nvSpPr>
        <p:spPr>
          <a:xfrm>
            <a:off x="443573" y="6135099"/>
            <a:ext cx="3809695"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rPr lang="es-ES" dirty="0"/>
              <a:t>Coordinación Zonal 2-Ministerio del Deporte</a:t>
            </a:r>
            <a:endParaRPr dirty="0"/>
          </a:p>
        </p:txBody>
      </p:sp>
      <p:sp>
        <p:nvSpPr>
          <p:cNvPr id="104" name="CuadroTexto 6"/>
          <p:cNvSpPr txBox="1"/>
          <p:nvPr/>
        </p:nvSpPr>
        <p:spPr>
          <a:xfrm>
            <a:off x="781415" y="312561"/>
            <a:ext cx="8179481" cy="9787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90000"/>
              </a:lnSpc>
              <a:defRPr sz="3200" b="1">
                <a:solidFill>
                  <a:srgbClr val="1A2046"/>
                </a:solidFill>
                <a:latin typeface="Gotham Medium"/>
                <a:ea typeface="Gotham Medium"/>
                <a:cs typeface="Gotham Medium"/>
                <a:sym typeface="Gotham Medium"/>
              </a:defRPr>
            </a:lvl1pPr>
          </a:lstStyle>
          <a:p>
            <a:r>
              <a:rPr lang="es-ES" dirty="0"/>
              <a:t>Promoción de la profesionalización del Deporte</a:t>
            </a:r>
          </a:p>
          <a:p>
            <a:r>
              <a:rPr lang="es-ES" dirty="0"/>
              <a:t>De Alto Rendimiento</a:t>
            </a:r>
          </a:p>
        </p:txBody>
      </p:sp>
      <p:sp>
        <p:nvSpPr>
          <p:cNvPr id="7" name="CuadroTexto 6">
            <a:extLst>
              <a:ext uri="{FF2B5EF4-FFF2-40B4-BE49-F238E27FC236}">
                <a16:creationId xmlns:a16="http://schemas.microsoft.com/office/drawing/2014/main" id="{D6330BFC-49AA-4126-928B-C6ACC46BDF80}"/>
              </a:ext>
            </a:extLst>
          </p:cNvPr>
          <p:cNvSpPr txBox="1"/>
          <p:nvPr/>
        </p:nvSpPr>
        <p:spPr>
          <a:xfrm>
            <a:off x="781415" y="1199165"/>
            <a:ext cx="8404788" cy="14157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s-EC" sz="1800" dirty="0">
                <a:effectLst/>
                <a:latin typeface="Calibri Light" panose="020F0302020204030204" pitchFamily="34" charset="0"/>
                <a:ea typeface="Calibri" panose="020F0502020204030204" pitchFamily="34" charset="0"/>
                <a:cs typeface="Calibri" panose="020F0502020204030204" pitchFamily="34" charset="0"/>
              </a:rPr>
              <a:t>En la planificación establecida para el año 2021, se realizó 7 inspecciones técnicas a deportistas de libre tránsito que practican las disciplinas deportivas de; ciclismo, lev pesas y baloncesto, de las provincias de Napo y Pichincha, cumpliendo en su totalidad el requerimiento de planta central.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hangingPunct="0"/>
            <a:endParaRPr lang="es-ES" sz="1400" kern="50" dirty="0">
              <a:effectLst/>
              <a:latin typeface="Times New Roman" panose="02020603050405020304" pitchFamily="18" charset="0"/>
              <a:ea typeface="Times New Roman" panose="02020603050405020304" pitchFamily="18" charset="0"/>
            </a:endParaRPr>
          </a:p>
        </p:txBody>
      </p:sp>
      <p:graphicFrame>
        <p:nvGraphicFramePr>
          <p:cNvPr id="6" name="Gráfico 5">
            <a:extLst>
              <a:ext uri="{FF2B5EF4-FFF2-40B4-BE49-F238E27FC236}">
                <a16:creationId xmlns:a16="http://schemas.microsoft.com/office/drawing/2014/main" id="{DEB592DE-73B8-446E-88D6-DB9C53CC3406}"/>
              </a:ext>
            </a:extLst>
          </p:cNvPr>
          <p:cNvGraphicFramePr/>
          <p:nvPr>
            <p:extLst>
              <p:ext uri="{D42A27DB-BD31-4B8C-83A1-F6EECF244321}">
                <p14:modId xmlns:p14="http://schemas.microsoft.com/office/powerpoint/2010/main" val="2333512637"/>
              </p:ext>
            </p:extLst>
          </p:nvPr>
        </p:nvGraphicFramePr>
        <p:xfrm>
          <a:off x="2543322" y="2490457"/>
          <a:ext cx="5430520" cy="27349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672631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Imagen 4" descr="Imagen 4"/>
          <p:cNvPicPr>
            <a:picLocks noChangeAspect="1"/>
          </p:cNvPicPr>
          <p:nvPr/>
        </p:nvPicPr>
        <p:blipFill>
          <a:blip r:embed="rId2"/>
          <a:stretch>
            <a:fillRect/>
          </a:stretch>
        </p:blipFill>
        <p:spPr>
          <a:xfrm>
            <a:off x="0" y="-2"/>
            <a:ext cx="12192000" cy="6871616"/>
          </a:xfrm>
          <a:prstGeom prst="rect">
            <a:avLst/>
          </a:prstGeom>
          <a:ln w="12700">
            <a:miter lim="400000"/>
          </a:ln>
        </p:spPr>
      </p:pic>
      <p:sp>
        <p:nvSpPr>
          <p:cNvPr id="103" name="CuadroTexto 5"/>
          <p:cNvSpPr txBox="1"/>
          <p:nvPr/>
        </p:nvSpPr>
        <p:spPr>
          <a:xfrm>
            <a:off x="443573" y="6135099"/>
            <a:ext cx="3809695"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rPr lang="es-ES" dirty="0"/>
              <a:t>Coordinación Zonal 2-Ministerio del Deporte</a:t>
            </a:r>
          </a:p>
        </p:txBody>
      </p:sp>
      <p:sp>
        <p:nvSpPr>
          <p:cNvPr id="104" name="CuadroTexto 6"/>
          <p:cNvSpPr txBox="1"/>
          <p:nvPr/>
        </p:nvSpPr>
        <p:spPr>
          <a:xfrm>
            <a:off x="781415" y="312561"/>
            <a:ext cx="7817203" cy="9787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nSpc>
                <a:spcPct val="90000"/>
              </a:lnSpc>
              <a:defRPr sz="3200" b="1">
                <a:solidFill>
                  <a:srgbClr val="1A2046"/>
                </a:solidFill>
                <a:latin typeface="Gotham Medium"/>
                <a:ea typeface="Gotham Medium"/>
                <a:cs typeface="Gotham Medium"/>
                <a:sym typeface="Gotham Medium"/>
              </a:defRPr>
            </a:lvl1pPr>
          </a:lstStyle>
          <a:p>
            <a:r>
              <a:rPr lang="es-ES" dirty="0"/>
              <a:t>Acompañamientos de las organizaciones</a:t>
            </a:r>
          </a:p>
          <a:p>
            <a:r>
              <a:rPr lang="es-ES" dirty="0"/>
              <a:t> deportivas o actividades físicas permanentes</a:t>
            </a:r>
          </a:p>
        </p:txBody>
      </p:sp>
      <p:sp>
        <p:nvSpPr>
          <p:cNvPr id="7" name="CuadroTexto 6">
            <a:extLst>
              <a:ext uri="{FF2B5EF4-FFF2-40B4-BE49-F238E27FC236}">
                <a16:creationId xmlns:a16="http://schemas.microsoft.com/office/drawing/2014/main" id="{D6330BFC-49AA-4126-928B-C6ACC46BDF80}"/>
              </a:ext>
            </a:extLst>
          </p:cNvPr>
          <p:cNvSpPr txBox="1"/>
          <p:nvPr/>
        </p:nvSpPr>
        <p:spPr>
          <a:xfrm>
            <a:off x="521255" y="1199165"/>
            <a:ext cx="10127988"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hangingPunct="0"/>
            <a:r>
              <a:rPr lang="es-EC" sz="1800" dirty="0">
                <a:effectLst/>
                <a:latin typeface="Calibri Light" panose="020F0302020204030204" pitchFamily="34" charset="0"/>
                <a:ea typeface="Calibri" panose="020F0502020204030204" pitchFamily="34" charset="0"/>
                <a:cs typeface="Calibri" panose="020F0502020204030204" pitchFamily="34" charset="0"/>
              </a:rPr>
              <a:t>En cumplimiento a lo establecido en el Acuerdo Nro.0211 de 31 de marzo de 2021, se realizó el análisis respectivo por parte del área técnica al Plan Deportivo Naula (PDA) Ajustado 2021 de las “Actividades” de fomento deportivo (003,004,005,006,007,008,009,010) y para sueldos, salarios y honorarios del personal técnico de once Ligas Deportivas Cantonales de las provincias de Orellana, Napo y Pichincha.</a:t>
            </a:r>
            <a:endParaRPr lang="es-ES" sz="1400" kern="50" dirty="0">
              <a:effectLst/>
              <a:latin typeface="Times New Roman" panose="02020603050405020304" pitchFamily="18" charset="0"/>
              <a:ea typeface="Times New Roman" panose="02020603050405020304" pitchFamily="18" charset="0"/>
            </a:endParaRPr>
          </a:p>
        </p:txBody>
      </p:sp>
      <p:graphicFrame>
        <p:nvGraphicFramePr>
          <p:cNvPr id="6" name="Gráfico 5">
            <a:extLst>
              <a:ext uri="{FF2B5EF4-FFF2-40B4-BE49-F238E27FC236}">
                <a16:creationId xmlns:a16="http://schemas.microsoft.com/office/drawing/2014/main" id="{13CB55BA-1BB3-491A-B017-67E362223EC8}"/>
              </a:ext>
            </a:extLst>
          </p:cNvPr>
          <p:cNvGraphicFramePr/>
          <p:nvPr>
            <p:extLst>
              <p:ext uri="{D42A27DB-BD31-4B8C-83A1-F6EECF244321}">
                <p14:modId xmlns:p14="http://schemas.microsoft.com/office/powerpoint/2010/main" val="792965826"/>
              </p:ext>
            </p:extLst>
          </p:nvPr>
        </p:nvGraphicFramePr>
        <p:xfrm>
          <a:off x="2635153" y="2570216"/>
          <a:ext cx="5430520" cy="27349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243171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Imagen 4" descr="Imagen 4"/>
          <p:cNvPicPr>
            <a:picLocks noChangeAspect="1"/>
          </p:cNvPicPr>
          <p:nvPr/>
        </p:nvPicPr>
        <p:blipFill>
          <a:blip r:embed="rId2"/>
          <a:stretch>
            <a:fillRect/>
          </a:stretch>
        </p:blipFill>
        <p:spPr>
          <a:xfrm>
            <a:off x="0" y="-2"/>
            <a:ext cx="12192000" cy="6871616"/>
          </a:xfrm>
          <a:prstGeom prst="rect">
            <a:avLst/>
          </a:prstGeom>
          <a:ln w="12700">
            <a:miter lim="400000"/>
          </a:ln>
        </p:spPr>
      </p:pic>
      <p:sp>
        <p:nvSpPr>
          <p:cNvPr id="103" name="CuadroTexto 5"/>
          <p:cNvSpPr txBox="1"/>
          <p:nvPr/>
        </p:nvSpPr>
        <p:spPr>
          <a:xfrm>
            <a:off x="443573" y="6135099"/>
            <a:ext cx="3809695"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rPr lang="es-ES" dirty="0"/>
              <a:t>Coordinación Zonal 2-Ministerio del Deporte</a:t>
            </a:r>
          </a:p>
        </p:txBody>
      </p:sp>
      <p:sp>
        <p:nvSpPr>
          <p:cNvPr id="104" name="CuadroTexto 6"/>
          <p:cNvSpPr txBox="1"/>
          <p:nvPr/>
        </p:nvSpPr>
        <p:spPr>
          <a:xfrm>
            <a:off x="781415" y="312561"/>
            <a:ext cx="6765633" cy="9787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90000"/>
              </a:lnSpc>
              <a:defRPr sz="3200" b="1">
                <a:solidFill>
                  <a:srgbClr val="1A2046"/>
                </a:solidFill>
                <a:latin typeface="Gotham Medium"/>
                <a:ea typeface="Gotham Medium"/>
                <a:cs typeface="Gotham Medium"/>
                <a:sym typeface="Gotham Medium"/>
              </a:defRPr>
            </a:lvl1pPr>
          </a:lstStyle>
          <a:p>
            <a:r>
              <a:rPr lang="es-ES" dirty="0"/>
              <a:t>Promoción de la práctica del deporte y </a:t>
            </a:r>
          </a:p>
          <a:p>
            <a:r>
              <a:rPr lang="es-ES" dirty="0"/>
              <a:t>La actividad física </a:t>
            </a:r>
          </a:p>
        </p:txBody>
      </p:sp>
      <p:graphicFrame>
        <p:nvGraphicFramePr>
          <p:cNvPr id="8" name="Gráfico 7">
            <a:extLst>
              <a:ext uri="{FF2B5EF4-FFF2-40B4-BE49-F238E27FC236}">
                <a16:creationId xmlns:a16="http://schemas.microsoft.com/office/drawing/2014/main" id="{DB0958CC-F22F-439B-8AE2-DF0A97E91F5D}"/>
              </a:ext>
            </a:extLst>
          </p:cNvPr>
          <p:cNvGraphicFramePr/>
          <p:nvPr>
            <p:extLst>
              <p:ext uri="{D42A27DB-BD31-4B8C-83A1-F6EECF244321}">
                <p14:modId xmlns:p14="http://schemas.microsoft.com/office/powerpoint/2010/main" val="4076473608"/>
              </p:ext>
            </p:extLst>
          </p:nvPr>
        </p:nvGraphicFramePr>
        <p:xfrm>
          <a:off x="1982992" y="1603853"/>
          <a:ext cx="6513331" cy="39338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281825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Imagen 4" descr="Imagen 4"/>
          <p:cNvPicPr>
            <a:picLocks noChangeAspect="1"/>
          </p:cNvPicPr>
          <p:nvPr/>
        </p:nvPicPr>
        <p:blipFill>
          <a:blip r:embed="rId2"/>
          <a:stretch>
            <a:fillRect/>
          </a:stretch>
        </p:blipFill>
        <p:spPr>
          <a:xfrm>
            <a:off x="0" y="-2"/>
            <a:ext cx="12192000" cy="6871616"/>
          </a:xfrm>
          <a:prstGeom prst="rect">
            <a:avLst/>
          </a:prstGeom>
          <a:ln w="12700">
            <a:miter lim="400000"/>
          </a:ln>
        </p:spPr>
      </p:pic>
      <p:sp>
        <p:nvSpPr>
          <p:cNvPr id="103" name="CuadroTexto 5"/>
          <p:cNvSpPr txBox="1"/>
          <p:nvPr/>
        </p:nvSpPr>
        <p:spPr>
          <a:xfrm>
            <a:off x="443573" y="6135099"/>
            <a:ext cx="3809695"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rPr lang="es-ES" dirty="0"/>
              <a:t>Coordinación Zonal 2-Ministerio del Deporte</a:t>
            </a:r>
          </a:p>
        </p:txBody>
      </p:sp>
      <p:sp>
        <p:nvSpPr>
          <p:cNvPr id="104" name="CuadroTexto 6"/>
          <p:cNvSpPr txBox="1"/>
          <p:nvPr/>
        </p:nvSpPr>
        <p:spPr>
          <a:xfrm>
            <a:off x="781415" y="312561"/>
            <a:ext cx="7227297" cy="9787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nSpc>
                <a:spcPct val="90000"/>
              </a:lnSpc>
              <a:defRPr sz="3200" b="1">
                <a:solidFill>
                  <a:srgbClr val="1A2046"/>
                </a:solidFill>
                <a:latin typeface="Gotham Medium"/>
                <a:ea typeface="Gotham Medium"/>
                <a:cs typeface="Gotham Medium"/>
                <a:sym typeface="Gotham Medium"/>
              </a:defRPr>
            </a:lvl1pPr>
          </a:lstStyle>
          <a:p>
            <a:r>
              <a:rPr lang="es-ES" dirty="0"/>
              <a:t>Impulso de la actividad física masiva para </a:t>
            </a:r>
          </a:p>
          <a:p>
            <a:r>
              <a:rPr lang="es-ES" dirty="0"/>
              <a:t>Disminuir el sedentarismo</a:t>
            </a:r>
          </a:p>
        </p:txBody>
      </p:sp>
      <p:sp>
        <p:nvSpPr>
          <p:cNvPr id="11" name="CuadroTexto 10">
            <a:extLst>
              <a:ext uri="{FF2B5EF4-FFF2-40B4-BE49-F238E27FC236}">
                <a16:creationId xmlns:a16="http://schemas.microsoft.com/office/drawing/2014/main" id="{BAB75423-F01F-4206-8DDD-6C70D9FE2E46}"/>
              </a:ext>
            </a:extLst>
          </p:cNvPr>
          <p:cNvSpPr txBox="1"/>
          <p:nvPr/>
        </p:nvSpPr>
        <p:spPr>
          <a:xfrm>
            <a:off x="647114" y="1291290"/>
            <a:ext cx="10044332" cy="1384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90170" algn="just"/>
            <a:r>
              <a:rPr lang="es-EC" sz="1400" dirty="0">
                <a:effectLst/>
                <a:latin typeface="Calibri Light" panose="020F0302020204030204" pitchFamily="34" charset="0"/>
                <a:ea typeface="Calibri" panose="020F0502020204030204" pitchFamily="34" charset="0"/>
                <a:cs typeface="Calibri" panose="020F0502020204030204" pitchFamily="34" charset="0"/>
              </a:rPr>
              <a:t>Se ejecutó el proyecto recreativo CICLOTOUR EL COCA el 7 y 28 de noviembre 2021, con el fin de promover hábitos y prácticas de vida saludable orientadas al beneficio de la población, incentivando la práctica del ciclismo como actividad recreativa. Así mismo, a través de las rutas utilizadas, se promovió el TURISMO DEPORTIVO en el cantón Francisco de Orellana, en la que participaron 200 personas entre niños y adultos, actividad que se desarrolló con el apoyo de instituciones públicas y privadas como son; GADM Francisco de Orellana, Centro Comercial </a:t>
            </a:r>
            <a:r>
              <a:rPr lang="es-EC" sz="1400" dirty="0" err="1">
                <a:effectLst/>
                <a:latin typeface="Calibri Light" panose="020F0302020204030204" pitchFamily="34" charset="0"/>
                <a:ea typeface="Calibri" panose="020F0502020204030204" pitchFamily="34" charset="0"/>
                <a:cs typeface="Calibri" panose="020F0502020204030204" pitchFamily="34" charset="0"/>
              </a:rPr>
              <a:t>Azriel</a:t>
            </a:r>
            <a:r>
              <a:rPr lang="es-EC" sz="1400" dirty="0">
                <a:effectLst/>
                <a:latin typeface="Calibri Light" panose="020F0302020204030204" pitchFamily="34" charset="0"/>
                <a:ea typeface="Calibri" panose="020F0502020204030204" pitchFamily="34" charset="0"/>
                <a:cs typeface="Calibri" panose="020F0502020204030204" pitchFamily="34" charset="0"/>
              </a:rPr>
              <a:t> Shopping, CONSTALVID, Taller de Bicicletas el Campeón, Banco de Pichincha, AMARUM </a:t>
            </a:r>
            <a:r>
              <a:rPr lang="es-EC" sz="1400" dirty="0" err="1">
                <a:effectLst/>
                <a:latin typeface="Calibri Light" panose="020F0302020204030204" pitchFamily="34" charset="0"/>
                <a:ea typeface="Calibri" panose="020F0502020204030204" pitchFamily="34" charset="0"/>
                <a:cs typeface="Calibri" panose="020F0502020204030204" pitchFamily="34" charset="0"/>
              </a:rPr>
              <a:t>Bike</a:t>
            </a:r>
            <a:r>
              <a:rPr lang="es-EC" sz="1400" dirty="0">
                <a:effectLst/>
                <a:latin typeface="Calibri Light" panose="020F0302020204030204" pitchFamily="34" charset="0"/>
                <a:ea typeface="Calibri" panose="020F0502020204030204" pitchFamily="34" charset="0"/>
                <a:cs typeface="Calibri" panose="020F0502020204030204" pitchFamily="34" charset="0"/>
              </a:rPr>
              <a:t>, MATAMBRE, HLL, BICICOCA, DFPO y CONCEJAL.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a 8">
            <a:extLst>
              <a:ext uri="{FF2B5EF4-FFF2-40B4-BE49-F238E27FC236}">
                <a16:creationId xmlns:a16="http://schemas.microsoft.com/office/drawing/2014/main" id="{5E6F99E4-B0B6-492D-8B46-0EC57DA4F0FC}"/>
              </a:ext>
            </a:extLst>
          </p:cNvPr>
          <p:cNvGraphicFramePr>
            <a:graphicFrameLocks noGrp="1"/>
          </p:cNvGraphicFramePr>
          <p:nvPr/>
        </p:nvGraphicFramePr>
        <p:xfrm>
          <a:off x="609600" y="3562191"/>
          <a:ext cx="10972799" cy="601980"/>
        </p:xfrm>
        <a:graphic>
          <a:graphicData uri="http://schemas.openxmlformats.org/drawingml/2006/table">
            <a:tbl>
              <a:tblPr firstRow="1" firstCol="1" bandRow="1"/>
              <a:tblGrid>
                <a:gridCol w="1086307">
                  <a:extLst>
                    <a:ext uri="{9D8B030D-6E8A-4147-A177-3AD203B41FA5}">
                      <a16:colId xmlns:a16="http://schemas.microsoft.com/office/drawing/2014/main" val="1335862492"/>
                    </a:ext>
                  </a:extLst>
                </a:gridCol>
                <a:gridCol w="6671462">
                  <a:extLst>
                    <a:ext uri="{9D8B030D-6E8A-4147-A177-3AD203B41FA5}">
                      <a16:colId xmlns:a16="http://schemas.microsoft.com/office/drawing/2014/main" val="3378931131"/>
                    </a:ext>
                  </a:extLst>
                </a:gridCol>
                <a:gridCol w="3215030">
                  <a:extLst>
                    <a:ext uri="{9D8B030D-6E8A-4147-A177-3AD203B41FA5}">
                      <a16:colId xmlns:a16="http://schemas.microsoft.com/office/drawing/2014/main" val="4037227278"/>
                    </a:ext>
                  </a:extLst>
                </a:gridCol>
              </a:tblGrid>
              <a:tr h="0">
                <a:tc>
                  <a:txBody>
                    <a:bodyPr/>
                    <a:lstStyle/>
                    <a:p>
                      <a:pPr marL="85090" algn="ctr"/>
                      <a:r>
                        <a:rPr lang="es-ES" sz="12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BDD7EE"/>
                    </a:solidFill>
                  </a:tcPr>
                </a:tc>
                <a:tc>
                  <a:txBody>
                    <a:bodyPr/>
                    <a:lstStyle/>
                    <a:p>
                      <a:pPr marL="85090" indent="306070"/>
                      <a:r>
                        <a:rPr lang="es-ES" sz="12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EVENTO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BDD7EE"/>
                    </a:solidFill>
                  </a:tcPr>
                </a:tc>
                <a:tc>
                  <a:txBody>
                    <a:bodyPr/>
                    <a:lstStyle/>
                    <a:p>
                      <a:pPr marL="85090" algn="ctr"/>
                      <a:r>
                        <a:rPr lang="es-ES" sz="1200" b="1">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TOTAL BENEFICIARIOS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BDD7EE"/>
                    </a:solidFill>
                  </a:tcPr>
                </a:tc>
                <a:extLst>
                  <a:ext uri="{0D108BD9-81ED-4DB2-BD59-A6C34878D82A}">
                    <a16:rowId xmlns:a16="http://schemas.microsoft.com/office/drawing/2014/main" val="3083687026"/>
                  </a:ext>
                </a:extLst>
              </a:tr>
              <a:tr h="209550">
                <a:tc>
                  <a:txBody>
                    <a:bodyPr/>
                    <a:lstStyle/>
                    <a:p>
                      <a:pPr marL="85090" algn="ctr"/>
                      <a:r>
                        <a:rPr lang="es-EC" sz="120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85090"/>
                      <a:r>
                        <a:rPr lang="es-EC" sz="1200">
                          <a:effectLst/>
                          <a:latin typeface="Calibri Light" panose="020F0302020204030204" pitchFamily="34" charset="0"/>
                          <a:ea typeface="Calibri" panose="020F0502020204030204" pitchFamily="34" charset="0"/>
                          <a:cs typeface="Calibri" panose="020F0502020204030204" pitchFamily="34" charset="0"/>
                        </a:rPr>
                        <a:t>CICLOTOUR EL COCA “Centro Turístico Flor de Manduro”</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85090" algn="ctr"/>
                      <a:r>
                        <a:rPr lang="es-ES" sz="120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100</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75656258"/>
                  </a:ext>
                </a:extLst>
              </a:tr>
              <a:tr h="209550">
                <a:tc>
                  <a:txBody>
                    <a:bodyPr/>
                    <a:lstStyle/>
                    <a:p>
                      <a:pPr marL="85090" algn="ctr"/>
                      <a:r>
                        <a:rPr lang="es-EC" sz="1200">
                          <a:solidFill>
                            <a:srgbClr val="000000"/>
                          </a:solidFill>
                          <a:effectLst/>
                          <a:latin typeface="Calibri Light" panose="020F0302020204030204" pitchFamily="34" charset="0"/>
                          <a:ea typeface="Times New Roman" panose="02020603050405020304" pitchFamily="18" charset="0"/>
                          <a:cs typeface="Arial" panose="020B0604020202020204" pitchFamily="34" charset="0"/>
                        </a:rPr>
                        <a:t>2</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85090"/>
                      <a:r>
                        <a:rPr lang="es-EC" sz="1200">
                          <a:effectLst/>
                          <a:latin typeface="Calibri Light" panose="020F0302020204030204" pitchFamily="34" charset="0"/>
                          <a:ea typeface="Calibri" panose="020F0502020204030204" pitchFamily="34" charset="0"/>
                          <a:cs typeface="Calibri" panose="020F0502020204030204" pitchFamily="34" charset="0"/>
                        </a:rPr>
                        <a:t>CICLOTOUR EL COCA “Centro Turístico Paco Playa”</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85090" algn="ctr"/>
                      <a:r>
                        <a:rPr lang="es-EC" sz="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100</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844043455"/>
                  </a:ext>
                </a:extLst>
              </a:tr>
            </a:tbl>
          </a:graphicData>
        </a:graphic>
      </p:graphicFrame>
    </p:spTree>
    <p:extLst>
      <p:ext uri="{BB962C8B-B14F-4D97-AF65-F5344CB8AC3E}">
        <p14:creationId xmlns:p14="http://schemas.microsoft.com/office/powerpoint/2010/main" val="11496572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4" descr="Imagen 4"/>
          <p:cNvPicPr>
            <a:picLocks noChangeAspect="1"/>
          </p:cNvPicPr>
          <p:nvPr/>
        </p:nvPicPr>
        <p:blipFill>
          <a:blip r:embed="rId2"/>
          <a:stretch>
            <a:fillRect/>
          </a:stretch>
        </p:blipFill>
        <p:spPr>
          <a:xfrm>
            <a:off x="0" y="-7015"/>
            <a:ext cx="12192000" cy="6865015"/>
          </a:xfrm>
          <a:prstGeom prst="rect">
            <a:avLst/>
          </a:prstGeom>
          <a:ln w="12700">
            <a:miter lim="400000"/>
          </a:ln>
        </p:spPr>
      </p:pic>
      <p:sp>
        <p:nvSpPr>
          <p:cNvPr id="99" name="CuadroTexto 5"/>
          <p:cNvSpPr txBox="1"/>
          <p:nvPr/>
        </p:nvSpPr>
        <p:spPr>
          <a:xfrm>
            <a:off x="443573" y="6135099"/>
            <a:ext cx="2080579" cy="332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rgbClr val="1A2046"/>
                </a:solidFill>
                <a:latin typeface="Gotham Medium"/>
                <a:ea typeface="Gotham Medium"/>
                <a:cs typeface="Gotham Medium"/>
                <a:sym typeface="Gotham Medium"/>
              </a:defRPr>
            </a:lvl1pPr>
          </a:lstStyle>
          <a:p>
            <a:r>
              <a:t>Ministerio del Deporte</a:t>
            </a:r>
          </a:p>
        </p:txBody>
      </p:sp>
      <p:sp>
        <p:nvSpPr>
          <p:cNvPr id="100" name="CuadroTexto 7"/>
          <p:cNvSpPr txBox="1"/>
          <p:nvPr/>
        </p:nvSpPr>
        <p:spPr>
          <a:xfrm>
            <a:off x="3298809" y="3006058"/>
            <a:ext cx="5594381" cy="14219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lnSpc>
                <a:spcPct val="90000"/>
              </a:lnSpc>
              <a:defRPr sz="4800" b="1">
                <a:solidFill>
                  <a:srgbClr val="1A2046"/>
                </a:solidFill>
                <a:latin typeface="Gotham Medium"/>
                <a:ea typeface="Gotham Medium"/>
                <a:cs typeface="Gotham Medium"/>
                <a:sym typeface="Gotham Medium"/>
              </a:defRPr>
            </a:lvl1pPr>
          </a:lstStyle>
          <a:p>
            <a:pPr algn="ctr"/>
            <a:r>
              <a:rPr lang="es-ES" dirty="0"/>
              <a:t>Unidad de Asuntos Deportivos</a:t>
            </a:r>
          </a:p>
        </p:txBody>
      </p:sp>
    </p:spTree>
    <p:extLst>
      <p:ext uri="{BB962C8B-B14F-4D97-AF65-F5344CB8AC3E}">
        <p14:creationId xmlns:p14="http://schemas.microsoft.com/office/powerpoint/2010/main" val="1888633660"/>
      </p:ext>
    </p:extLst>
  </p:cSld>
  <p:clrMapOvr>
    <a:masterClrMapping/>
  </p:clrMapOvr>
  <p:transition spd="med"/>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Arial"/>
        <a:ea typeface="Arial"/>
        <a:cs typeface="Arial"/>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e Office">
      <a:majorFont>
        <a:latin typeface="Arial"/>
        <a:ea typeface="Arial"/>
        <a:cs typeface="Arial"/>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TotalTime>
  <Words>893</Words>
  <Application>Microsoft Office PowerPoint</Application>
  <PresentationFormat>Panorámica</PresentationFormat>
  <Paragraphs>142</Paragraphs>
  <Slides>14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Arial</vt:lpstr>
      <vt:lpstr>Calibri</vt:lpstr>
      <vt:lpstr>Calibri Light</vt:lpstr>
      <vt:lpstr>Gotham Medium</vt:lpstr>
      <vt:lpstr>Helvetica</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personal1</dc:creator>
  <cp:lastModifiedBy>Samantha Lozada</cp:lastModifiedBy>
  <cp:revision>2</cp:revision>
  <dcterms:modified xsi:type="dcterms:W3CDTF">2022-03-14T15:00:28Z</dcterms:modified>
</cp:coreProperties>
</file>